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  <p:sldMasterId id="2147483720" r:id="rId2"/>
    <p:sldMasterId id="2147483733" r:id="rId3"/>
    <p:sldMasterId id="2147483745" r:id="rId4"/>
  </p:sldMasterIdLst>
  <p:notesMasterIdLst>
    <p:notesMasterId r:id="rId49"/>
  </p:notesMasterIdLst>
  <p:handoutMasterIdLst>
    <p:handoutMasterId r:id="rId50"/>
  </p:handoutMasterIdLst>
  <p:sldIdLst>
    <p:sldId id="318" r:id="rId5"/>
    <p:sldId id="325" r:id="rId6"/>
    <p:sldId id="364" r:id="rId7"/>
    <p:sldId id="346" r:id="rId8"/>
    <p:sldId id="329" r:id="rId9"/>
    <p:sldId id="330" r:id="rId10"/>
    <p:sldId id="371" r:id="rId11"/>
    <p:sldId id="332" r:id="rId12"/>
    <p:sldId id="333" r:id="rId13"/>
    <p:sldId id="334" r:id="rId14"/>
    <p:sldId id="335" r:id="rId15"/>
    <p:sldId id="336" r:id="rId16"/>
    <p:sldId id="337" r:id="rId17"/>
    <p:sldId id="363" r:id="rId18"/>
    <p:sldId id="370" r:id="rId19"/>
    <p:sldId id="373" r:id="rId20"/>
    <p:sldId id="348" r:id="rId21"/>
    <p:sldId id="343" r:id="rId22"/>
    <p:sldId id="344" r:id="rId23"/>
    <p:sldId id="342" r:id="rId24"/>
    <p:sldId id="350" r:id="rId25"/>
    <p:sldId id="365" r:id="rId26"/>
    <p:sldId id="366" r:id="rId27"/>
    <p:sldId id="351" r:id="rId28"/>
    <p:sldId id="367" r:id="rId29"/>
    <p:sldId id="339" r:id="rId30"/>
    <p:sldId id="341" r:id="rId31"/>
    <p:sldId id="340" r:id="rId32"/>
    <p:sldId id="362" r:id="rId33"/>
    <p:sldId id="349" r:id="rId34"/>
    <p:sldId id="372" r:id="rId35"/>
    <p:sldId id="368" r:id="rId36"/>
    <p:sldId id="369" r:id="rId37"/>
    <p:sldId id="361" r:id="rId38"/>
    <p:sldId id="360" r:id="rId39"/>
    <p:sldId id="352" r:id="rId40"/>
    <p:sldId id="354" r:id="rId41"/>
    <p:sldId id="357" r:id="rId42"/>
    <p:sldId id="359" r:id="rId43"/>
    <p:sldId id="356" r:id="rId44"/>
    <p:sldId id="355" r:id="rId45"/>
    <p:sldId id="353" r:id="rId46"/>
    <p:sldId id="338" r:id="rId47"/>
    <p:sldId id="291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35E"/>
    <a:srgbClr val="D9D8D8"/>
    <a:srgbClr val="74797A"/>
    <a:srgbClr val="FFC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62" autoAdjust="0"/>
    <p:restoredTop sz="79963" autoAdjust="0"/>
  </p:normalViewPr>
  <p:slideViewPr>
    <p:cSldViewPr snapToGrid="0">
      <p:cViewPr varScale="1">
        <p:scale>
          <a:sx n="54" d="100"/>
          <a:sy n="54" d="100"/>
        </p:scale>
        <p:origin x="1028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B54EC5-572B-4EF9-B803-CCF2EB4953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E95588-20D8-4188-813A-62AA6E6D7E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B93BE-767C-4C6C-979F-91DF412B04B1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4E5946-5953-4153-A850-C7EB6976F8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E0ED6-CE48-40F7-B419-98F08AA8E7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3BF01-4889-4ADC-8609-1D735B500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0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3AF16-157F-40C5-907E-60B2B123601B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FB6C8-B121-415B-BDDA-1E5F3E7B1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014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5D8B-2216-4D0B-B70A-1ECD1E9F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890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https://docs.google.com/spreadsheets/d/1r4N0uh_sWF0kZ4WNQk4-b81kDpa4_grakYpRFVABp4g/edit#gid=1358113591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786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47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598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343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5D8B-2216-4D0B-B70A-1ECD1E9F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168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131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06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avoid getting active points in 2 consecutive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437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It doubles the CAD score and its repeated every year.</a:t>
            </a:r>
          </a:p>
          <a:p>
            <a:pPr lvl="1"/>
            <a:r>
              <a:rPr lang="en-US" dirty="0"/>
              <a:t>Part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620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436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5D8B-2216-4D0B-B70A-1ECD1E9F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916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40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0898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2388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Date .</a:t>
            </a:r>
          </a:p>
          <a:p>
            <a:endParaRPr lang="en-US" dirty="0"/>
          </a:p>
          <a:p>
            <a:r>
              <a:rPr lang="en-US" dirty="0"/>
              <a:t>Link for an official organization.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5340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709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0145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5D8B-2216-4D0B-B70A-1ECD1E9F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5999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5D8B-2216-4D0B-B70A-1ECD1E9F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783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TQA recommendation to share the comments and discus them.</a:t>
            </a:r>
          </a:p>
          <a:p>
            <a:r>
              <a:rPr lang="en-US" dirty="0"/>
              <a:t>New Experience.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8053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QA asked to amended these but the ministry is still studying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941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FF0000"/>
                </a:solidFill>
              </a:rPr>
              <a:t>- Cant say I did not know. 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FF0000"/>
                </a:solidFill>
              </a:rPr>
              <a:t>- Check everyday. 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sz="1200" b="1" dirty="0">
                <a:solidFill>
                  <a:srgbClr val="FF0000"/>
                </a:solidFill>
              </a:rPr>
              <a:t>No extensions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sz="1200" b="1" dirty="0">
                <a:solidFill>
                  <a:srgbClr val="FF0000"/>
                </a:solidFill>
              </a:rPr>
              <a:t>Official.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sz="1200" b="1" dirty="0">
                <a:solidFill>
                  <a:srgbClr val="FF0000"/>
                </a:solidFill>
              </a:rPr>
              <a:t>Transparency.</a:t>
            </a:r>
          </a:p>
          <a:p>
            <a:pPr>
              <a:lnSpc>
                <a:spcPct val="150000"/>
              </a:lnSpc>
            </a:pPr>
            <a:endParaRPr lang="en-US" sz="1100" dirty="0">
              <a:solidFill>
                <a:srgbClr val="0070C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8952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Phones or </a:t>
            </a:r>
            <a:r>
              <a:rPr lang="en-US" dirty="0" err="1"/>
              <a:t>Ipads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Video or audio. pictures</a:t>
            </a:r>
          </a:p>
          <a:p>
            <a:pPr marL="171450" indent="-171450">
              <a:buFontTx/>
              <a:buChar char="-"/>
            </a:pPr>
            <a:r>
              <a:rPr lang="en-US" dirty="0"/>
              <a:t>Anything else ?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there is a manual then there should be a version for the lecturers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9335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would discourage the students to further participate and lose interest in the module or entire process.</a:t>
            </a:r>
          </a:p>
          <a:p>
            <a:pPr marL="171450" indent="-171450">
              <a:buFontTx/>
              <a:buChar char="-"/>
            </a:pPr>
            <a:r>
              <a:rPr lang="en-US" dirty="0"/>
              <a:t>Frequently encountered problem. Many lecturers.</a:t>
            </a:r>
          </a:p>
          <a:p>
            <a:pPr marL="171450" indent="-171450">
              <a:buFontTx/>
              <a:buChar char="-"/>
            </a:pPr>
            <a:r>
              <a:rPr lang="en-US" dirty="0"/>
              <a:t>- Granting marks for contribution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7380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management is required rather than bringing old lectures from the old system and using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8016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Serious infringements.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dirty="0"/>
              <a:t>It goes both sides of atheism or fundamentalism.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1173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Carrying a Rod and shouting.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6460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 the best for last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2300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need to raise hope so that we achieve improvements.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5805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failing anyone is a refection of high consciousness amongst the students.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FB6C8-B121-415B-BDDA-1E5F3E7B1EB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534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5D8B-2216-4D0B-B70A-1ECD1E9F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233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rgbClr val="0070C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897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rgbClr val="0070C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020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rgbClr val="0070C0"/>
                </a:solidFill>
              </a:rPr>
              <a:t>The passing grade for all criteria is 5.</a:t>
            </a:r>
          </a:p>
          <a:p>
            <a:pPr>
              <a:lnSpc>
                <a:spcPct val="150000"/>
              </a:lnSpc>
            </a:pPr>
            <a:endParaRPr lang="en-US" sz="11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224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https://docs.google.com/forms/d/e/1FAIpQLScIGEojBLOTFlV9ZvvoZGrUdv_scd6HkSdG0xjF6RJ2D8kYFg/viewform</a:t>
            </a:r>
          </a:p>
          <a:p>
            <a:endParaRPr lang="en-US" dirty="0"/>
          </a:p>
          <a:p>
            <a:r>
              <a:rPr lang="en-US" dirty="0"/>
              <a:t>- Cannot be requested in person.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07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https://docs.google.com/spreadsheets/d/1r4N0uh_sWF0kZ4WNQk4-b81kDpa4_grakYpRFVABp4g/edit#gid=1358113591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05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https://docs.google.com/spreadsheets/d/1r4N0uh_sWF0kZ4WNQk4-b81kDpa4_grakYpRFVABp4g/edit#gid=1358113591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FB6C8-B121-415B-BDDA-1E5F3E7B1E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996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22DAD15-AF52-4BA5-94CD-A626354EA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82197"/>
            <a:ext cx="9144000" cy="125837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B2E66-A8C8-48CB-9B04-3E73DA6FD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15160D-A7F0-45A0-92CA-F5B8D03EC263}"/>
              </a:ext>
            </a:extLst>
          </p:cNvPr>
          <p:cNvCxnSpPr>
            <a:cxnSpLocks/>
          </p:cNvCxnSpPr>
          <p:nvPr userDrawn="1"/>
        </p:nvCxnSpPr>
        <p:spPr>
          <a:xfrm>
            <a:off x="3487040" y="4734373"/>
            <a:ext cx="52179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C881316-9C55-4EFE-ACF3-DD5F41436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239" y="818199"/>
            <a:ext cx="2445521" cy="244552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81ED5A-602F-4D73-B9A7-2099529F9D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3379503"/>
            <a:ext cx="9144000" cy="652470"/>
          </a:xfrm>
        </p:spPr>
        <p:txBody>
          <a:bodyPr>
            <a:normAutofit/>
          </a:bodyPr>
          <a:lstStyle>
            <a:lvl1pPr marL="0" indent="0" algn="ctr">
              <a:buNone/>
              <a:defRPr sz="5000">
                <a:latin typeface="+mj-lt"/>
              </a:defRPr>
            </a:lvl1pPr>
          </a:lstStyle>
          <a:p>
            <a:pPr lvl="0"/>
            <a:r>
              <a:rPr lang="en-US" dirty="0" err="1"/>
              <a:t>Komar</a:t>
            </a:r>
            <a:r>
              <a:rPr lang="en-US" dirty="0"/>
              <a:t> University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73D339B-3BA4-4936-8FE7-2C9EB8E208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4073402"/>
            <a:ext cx="9144000" cy="652470"/>
          </a:xfrm>
        </p:spPr>
        <p:txBody>
          <a:bodyPr>
            <a:noAutofit/>
          </a:bodyPr>
          <a:lstStyle>
            <a:lvl1pPr marL="0" indent="0" algn="ctr">
              <a:buNone/>
              <a:defRPr sz="3300">
                <a:latin typeface="+mj-lt"/>
              </a:defRPr>
            </a:lvl1pPr>
          </a:lstStyle>
          <a:p>
            <a:pPr lvl="0"/>
            <a:r>
              <a:rPr lang="en-US" dirty="0"/>
              <a:t>Of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501785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54E78-8AAC-4691-8FBF-56E6D8C9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544" y="365125"/>
            <a:ext cx="986825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160CC-DE34-40D2-84E6-7E0DE482E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31449" y="1825625"/>
            <a:ext cx="11122351" cy="43513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B26A4-CDCA-411D-B34E-5E392DBE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F03DA-0F54-40E1-9F79-AABEA23C4013}"/>
              </a:ext>
            </a:extLst>
          </p:cNvPr>
          <p:cNvSpPr/>
          <p:nvPr userDrawn="1"/>
        </p:nvSpPr>
        <p:spPr>
          <a:xfrm>
            <a:off x="231449" y="0"/>
            <a:ext cx="1213503" cy="16906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A7D631-577F-4447-80E0-E8CC3DC91E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1" y="365125"/>
            <a:ext cx="1132318" cy="11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24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7C2A9F-115A-4DF2-8C22-94A8933A16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90E5D6-09F3-41F3-B963-9CE00ABF5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3DCB5-A842-4275-AAA0-19620E53E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117D37-1E00-4459-A50C-5AF6090C1053}"/>
              </a:ext>
            </a:extLst>
          </p:cNvPr>
          <p:cNvSpPr/>
          <p:nvPr userDrawn="1"/>
        </p:nvSpPr>
        <p:spPr>
          <a:xfrm rot="5400000">
            <a:off x="10739905" y="-70510"/>
            <a:ext cx="1213503" cy="16906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FD7D88-24D8-47C3-8AF2-B5D11E519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80497" y="294615"/>
            <a:ext cx="1132318" cy="11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22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22DAD15-AF52-4BA5-94CD-A626354EA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82199"/>
            <a:ext cx="9144000" cy="12583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B2E66-A8C8-48CB-9B04-3E73DA6FD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15160D-A7F0-45A0-92CA-F5B8D03EC263}"/>
              </a:ext>
            </a:extLst>
          </p:cNvPr>
          <p:cNvCxnSpPr>
            <a:cxnSpLocks/>
          </p:cNvCxnSpPr>
          <p:nvPr userDrawn="1"/>
        </p:nvCxnSpPr>
        <p:spPr>
          <a:xfrm>
            <a:off x="3487040" y="4734373"/>
            <a:ext cx="52179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C881316-9C55-4EFE-ACF3-DD5F41436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241" y="818201"/>
            <a:ext cx="2445521" cy="244552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81ED5A-602F-4D73-B9A7-2099529F9D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3379503"/>
            <a:ext cx="9144000" cy="652470"/>
          </a:xfrm>
        </p:spPr>
        <p:txBody>
          <a:bodyPr>
            <a:normAutofit/>
          </a:bodyPr>
          <a:lstStyle>
            <a:lvl1pPr marL="0" indent="0" algn="ctr">
              <a:buNone/>
              <a:defRPr sz="3750">
                <a:latin typeface="+mj-lt"/>
              </a:defRPr>
            </a:lvl1pPr>
          </a:lstStyle>
          <a:p>
            <a:pPr lvl="0"/>
            <a:r>
              <a:rPr lang="en-US" dirty="0" err="1"/>
              <a:t>Komar</a:t>
            </a:r>
            <a:r>
              <a:rPr lang="en-US" dirty="0"/>
              <a:t> University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73D339B-3BA4-4936-8FE7-2C9EB8E208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4073402"/>
            <a:ext cx="9144000" cy="652470"/>
          </a:xfrm>
        </p:spPr>
        <p:txBody>
          <a:bodyPr>
            <a:noAutofit/>
          </a:bodyPr>
          <a:lstStyle>
            <a:lvl1pPr marL="0" indent="0" algn="ctr">
              <a:buNone/>
              <a:defRPr sz="2475">
                <a:latin typeface="+mj-lt"/>
              </a:defRPr>
            </a:lvl1pPr>
          </a:lstStyle>
          <a:p>
            <a:pPr lvl="0"/>
            <a:r>
              <a:rPr lang="en-US" dirty="0"/>
              <a:t>Of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1255977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9A99-3422-4C81-AF70-92B3CA034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701" y="365127"/>
            <a:ext cx="973009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53A69-AF91-4CC7-A0E8-DC5CB4ECB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450" y="1825625"/>
            <a:ext cx="11122351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0A672-973E-4E16-A41F-FE7D1DAF1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52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48796-6DA1-40F0-B033-7F0F62CCC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3042307"/>
            <a:ext cx="10515600" cy="12037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53E61-F774-4781-A88C-FEB88CF0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69794-6EAB-4DF1-90D2-56C652D65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A8927E-5CAB-4C1A-B401-EA85627D6D85}"/>
              </a:ext>
            </a:extLst>
          </p:cNvPr>
          <p:cNvCxnSpPr>
            <a:cxnSpLocks/>
          </p:cNvCxnSpPr>
          <p:nvPr userDrawn="1"/>
        </p:nvCxnSpPr>
        <p:spPr>
          <a:xfrm>
            <a:off x="831850" y="4418177"/>
            <a:ext cx="1052195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D51EF4F-DEE5-45CD-81F8-E1752F4EB73F}"/>
              </a:ext>
            </a:extLst>
          </p:cNvPr>
          <p:cNvSpPr/>
          <p:nvPr userDrawn="1"/>
        </p:nvSpPr>
        <p:spPr>
          <a:xfrm>
            <a:off x="231450" y="0"/>
            <a:ext cx="1213503" cy="16906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41FEFE-788E-422F-8B2C-A1F31B9451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2" y="365125"/>
            <a:ext cx="1132319" cy="11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87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AB7B-3CC6-4C00-87BA-0EE271932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336" y="365127"/>
            <a:ext cx="979846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20CBB-E1F6-475D-A5C4-83768D759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1449" y="1825625"/>
            <a:ext cx="562241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23AF16-9984-42F4-AC8E-348CA9E9E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2578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2F3B84-A2DB-47D6-AC18-0822BA7E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171B7-AB01-4EF5-BA8F-7BCCCD1A3EAB}"/>
              </a:ext>
            </a:extLst>
          </p:cNvPr>
          <p:cNvSpPr/>
          <p:nvPr userDrawn="1"/>
        </p:nvSpPr>
        <p:spPr>
          <a:xfrm>
            <a:off x="231450" y="0"/>
            <a:ext cx="1213503" cy="16906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B6244F-823B-4479-A5AE-91ACAED22D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2" y="365125"/>
            <a:ext cx="1132319" cy="11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72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36171-2887-4166-BB46-ADB86EB73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881" y="365127"/>
            <a:ext cx="979150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83464-29FC-46B5-822D-188BF34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1580" y="1817899"/>
            <a:ext cx="533241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9BA72-6E8B-41A0-A9D8-88FDA4815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1580" y="2641811"/>
            <a:ext cx="533241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585429-2E66-4231-8396-B9D408E311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51322" y="1817899"/>
            <a:ext cx="5602479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1EE13-7C68-4566-A262-4E18BF0B98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51322" y="2641811"/>
            <a:ext cx="5602479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BA7D8-28DB-4903-899B-48CB67749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883712-1FDC-4A97-BE3C-41FEC3C6CD06}"/>
              </a:ext>
            </a:extLst>
          </p:cNvPr>
          <p:cNvSpPr/>
          <p:nvPr userDrawn="1"/>
        </p:nvSpPr>
        <p:spPr>
          <a:xfrm>
            <a:off x="231450" y="0"/>
            <a:ext cx="1213503" cy="16906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5D7106-C6F7-401F-9A64-D96DCA6601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2" y="365125"/>
            <a:ext cx="1132319" cy="11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19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A6528-7301-4228-82ED-181396069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880" y="365127"/>
            <a:ext cx="978992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3C85D-A01A-47CA-91BE-91165D1E2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A90C2A-9EA7-4A6C-8ABA-39294B3D776C}"/>
              </a:ext>
            </a:extLst>
          </p:cNvPr>
          <p:cNvSpPr/>
          <p:nvPr userDrawn="1"/>
        </p:nvSpPr>
        <p:spPr>
          <a:xfrm>
            <a:off x="231450" y="0"/>
            <a:ext cx="1213503" cy="16906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461125-6875-4A0B-B1E0-1408B657FB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2" y="365125"/>
            <a:ext cx="1132319" cy="11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96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2EECC39-CBD0-4CE6-8178-67F34163CE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396920"/>
            <a:ext cx="5943600" cy="59326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BA38F-3F79-40E6-9CF5-8632F8FDC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2BBFC9-E346-4A22-B98F-D798D3BEDC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762037"/>
            <a:ext cx="9144000" cy="1034424"/>
          </a:xfrm>
        </p:spPr>
        <p:txBody>
          <a:bodyPr anchor="b">
            <a:noAutofit/>
          </a:bodyPr>
          <a:lstStyle>
            <a:lvl1pPr algn="ctr">
              <a:defRPr sz="4500">
                <a:effectLst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A9454-887F-4AB1-9D61-1E22F8E7E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881237"/>
            <a:ext cx="9144000" cy="70167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553930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F3E75-57C9-4650-A823-697F3BDA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139" y="709303"/>
            <a:ext cx="4651048" cy="98138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F5FC8-DACF-4BCA-8D6A-D86EC3CE1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6041" y="2049465"/>
            <a:ext cx="5749347" cy="429894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666881-CC28-4994-92CF-38BED3719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1449" y="2057400"/>
            <a:ext cx="5203675" cy="429895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7D17E-86F8-4836-B857-F1BDB245B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A1D154-D8E5-4474-887E-7828DF5E539E}"/>
              </a:ext>
            </a:extLst>
          </p:cNvPr>
          <p:cNvSpPr/>
          <p:nvPr userDrawn="1"/>
        </p:nvSpPr>
        <p:spPr>
          <a:xfrm>
            <a:off x="231450" y="0"/>
            <a:ext cx="1213503" cy="16906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F88963-04CA-4643-9625-E4C00ED59F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2" y="365125"/>
            <a:ext cx="1132319" cy="11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10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9A99-3422-4C81-AF70-92B3CA034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700" y="365125"/>
            <a:ext cx="973009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53A69-AF91-4CC7-A0E8-DC5CB4ECB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449" y="1825625"/>
            <a:ext cx="11122351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0A672-973E-4E16-A41F-FE7D1DAF1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28457C-D0D3-48AD-B445-124D157F1E66}"/>
              </a:ext>
            </a:extLst>
          </p:cNvPr>
          <p:cNvSpPr/>
          <p:nvPr userDrawn="1"/>
        </p:nvSpPr>
        <p:spPr>
          <a:xfrm>
            <a:off x="231449" y="0"/>
            <a:ext cx="1213503" cy="16906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B45004-B82A-4A19-9FAA-11BD9F3B1D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1" y="365125"/>
            <a:ext cx="1132318" cy="11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83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7C057-A298-4002-87B7-E8B96A0BA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753" y="410198"/>
            <a:ext cx="5646471" cy="128049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B5C036-8B72-466E-AE44-4F7434AF35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31679" y="2057400"/>
            <a:ext cx="5723709" cy="428999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9809B-5A92-435D-84A2-C640AEE97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1450" y="2057401"/>
            <a:ext cx="5289133" cy="429895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B0FE5-E691-4176-A8F6-F62A777C7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66793F-440C-4EF7-8DF3-E93C640E5F8C}"/>
              </a:ext>
            </a:extLst>
          </p:cNvPr>
          <p:cNvSpPr/>
          <p:nvPr userDrawn="1"/>
        </p:nvSpPr>
        <p:spPr>
          <a:xfrm>
            <a:off x="231450" y="0"/>
            <a:ext cx="1213503" cy="16906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BD1EFD-C577-40DA-90B1-0FA367E889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2" y="365125"/>
            <a:ext cx="1132319" cy="11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15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54E78-8AAC-4691-8FBF-56E6D8C9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544" y="365127"/>
            <a:ext cx="986825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160CC-DE34-40D2-84E6-7E0DE482E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31450" y="1825625"/>
            <a:ext cx="11122351" cy="43513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B26A4-CDCA-411D-B34E-5E392DBE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F03DA-0F54-40E1-9F79-AABEA23C4013}"/>
              </a:ext>
            </a:extLst>
          </p:cNvPr>
          <p:cNvSpPr/>
          <p:nvPr userDrawn="1"/>
        </p:nvSpPr>
        <p:spPr>
          <a:xfrm>
            <a:off x="231450" y="0"/>
            <a:ext cx="1213503" cy="16906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A7D631-577F-4447-80E0-E8CC3DC91E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2" y="365125"/>
            <a:ext cx="1132319" cy="11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0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7C2A9F-115A-4DF2-8C22-94A8933A16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90E5D6-09F3-41F3-B963-9CE00ABF5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3DCB5-A842-4275-AAA0-19620E53E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117D37-1E00-4459-A50C-5AF6090C1053}"/>
              </a:ext>
            </a:extLst>
          </p:cNvPr>
          <p:cNvSpPr/>
          <p:nvPr userDrawn="1"/>
        </p:nvSpPr>
        <p:spPr>
          <a:xfrm rot="5400000">
            <a:off x="10739906" y="-70510"/>
            <a:ext cx="1213503" cy="16906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FD7D88-24D8-47C3-8AF2-B5D11E519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80497" y="294616"/>
            <a:ext cx="1132318" cy="113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06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179-6887-447A-8DED-4F7E8FC951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AFEE-7060-4AE2-A08B-1D0BCF2B6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78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179-6887-447A-8DED-4F7E8FC951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AFEE-7060-4AE2-A08B-1D0BCF2B6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003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179-6887-447A-8DED-4F7E8FC951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AFEE-7060-4AE2-A08B-1D0BCF2B6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430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179-6887-447A-8DED-4F7E8FC951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AFEE-7060-4AE2-A08B-1D0BCF2B6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81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179-6887-447A-8DED-4F7E8FC951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AFEE-7060-4AE2-A08B-1D0BCF2B6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592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179-6887-447A-8DED-4F7E8FC951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AFEE-7060-4AE2-A08B-1D0BCF2B6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26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179-6887-447A-8DED-4F7E8FC951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AFEE-7060-4AE2-A08B-1D0BCF2B6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16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48796-6DA1-40F0-B033-7F0F62CCC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42305"/>
            <a:ext cx="10515600" cy="12037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53E61-F774-4781-A88C-FEB88CF0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69794-6EAB-4DF1-90D2-56C652D65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A8927E-5CAB-4C1A-B401-EA85627D6D85}"/>
              </a:ext>
            </a:extLst>
          </p:cNvPr>
          <p:cNvCxnSpPr>
            <a:cxnSpLocks/>
          </p:cNvCxnSpPr>
          <p:nvPr userDrawn="1"/>
        </p:nvCxnSpPr>
        <p:spPr>
          <a:xfrm>
            <a:off x="831850" y="4418177"/>
            <a:ext cx="105219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D51EF4F-DEE5-45CD-81F8-E1752F4EB73F}"/>
              </a:ext>
            </a:extLst>
          </p:cNvPr>
          <p:cNvSpPr/>
          <p:nvPr userDrawn="1"/>
        </p:nvSpPr>
        <p:spPr>
          <a:xfrm>
            <a:off x="231449" y="0"/>
            <a:ext cx="1213503" cy="16906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41FEFE-788E-422F-8B2C-A1F31B9451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1" y="365125"/>
            <a:ext cx="1132318" cy="11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863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179-6887-447A-8DED-4F7E8FC951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AFEE-7060-4AE2-A08B-1D0BCF2B6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422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179-6887-447A-8DED-4F7E8FC951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AFEE-7060-4AE2-A08B-1D0BCF2B6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583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179-6887-447A-8DED-4F7E8FC951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AFEE-7060-4AE2-A08B-1D0BCF2B6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816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179-6887-447A-8DED-4F7E8FC951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AFEE-7060-4AE2-A08B-1D0BCF2B6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575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179-6887-447A-8DED-4F7E8FC951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AFEE-7060-4AE2-A08B-1D0BCF2B6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9652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179-6887-447A-8DED-4F7E8FC9513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AFEE-7060-4AE2-A08B-1D0BCF2B6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02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179-6887-447A-8DED-4F7E8FC9513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AFEE-7060-4AE2-A08B-1D0BCF2B6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62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179-6887-447A-8DED-4F7E8FC9513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AFEE-7060-4AE2-A08B-1D0BCF2B6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04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179-6887-447A-8DED-4F7E8FC9513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AFEE-7060-4AE2-A08B-1D0BCF2B6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976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179-6887-447A-8DED-4F7E8FC9513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AFEE-7060-4AE2-A08B-1D0BCF2B6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2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AB7B-3CC6-4C00-87BA-0EE271932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334" y="365125"/>
            <a:ext cx="979846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20CBB-E1F6-475D-A5C4-83768D759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1449" y="1825625"/>
            <a:ext cx="562241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23AF16-9984-42F4-AC8E-348CA9E9E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2578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2F3B84-A2DB-47D6-AC18-0822BA7E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171B7-AB01-4EF5-BA8F-7BCCCD1A3EAB}"/>
              </a:ext>
            </a:extLst>
          </p:cNvPr>
          <p:cNvSpPr/>
          <p:nvPr userDrawn="1"/>
        </p:nvSpPr>
        <p:spPr>
          <a:xfrm>
            <a:off x="231449" y="0"/>
            <a:ext cx="1213503" cy="16906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B6244F-823B-4479-A5AE-91ACAED22D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1" y="365125"/>
            <a:ext cx="1132318" cy="11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3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179-6887-447A-8DED-4F7E8FC9513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AFEE-7060-4AE2-A08B-1D0BCF2B6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183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179-6887-447A-8DED-4F7E8FC9513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AFEE-7060-4AE2-A08B-1D0BCF2B6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591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179-6887-447A-8DED-4F7E8FC9513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AFEE-7060-4AE2-A08B-1D0BCF2B6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847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179-6887-447A-8DED-4F7E8FC9513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AFEE-7060-4AE2-A08B-1D0BCF2B6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349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179-6887-447A-8DED-4F7E8FC9513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AFEE-7060-4AE2-A08B-1D0BCF2B6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249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179-6887-447A-8DED-4F7E8FC9513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AFEE-7060-4AE2-A08B-1D0BCF2B6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14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36171-2887-4166-BB46-ADB86EB73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880" y="365125"/>
            <a:ext cx="979150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83464-29FC-46B5-822D-188BF34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1579" y="1817899"/>
            <a:ext cx="533241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9BA72-6E8B-41A0-A9D8-88FDA4815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1579" y="2641811"/>
            <a:ext cx="533241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585429-2E66-4231-8396-B9D408E311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51320" y="1817899"/>
            <a:ext cx="560247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1EE13-7C68-4566-A262-4E18BF0B98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51320" y="2641811"/>
            <a:ext cx="5602479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BA7D8-28DB-4903-899B-48CB67749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883712-1FDC-4A97-BE3C-41FEC3C6CD06}"/>
              </a:ext>
            </a:extLst>
          </p:cNvPr>
          <p:cNvSpPr/>
          <p:nvPr userDrawn="1"/>
        </p:nvSpPr>
        <p:spPr>
          <a:xfrm>
            <a:off x="231449" y="0"/>
            <a:ext cx="1213503" cy="16906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5D7106-C6F7-401F-9A64-D96DCA6601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1" y="365125"/>
            <a:ext cx="1132318" cy="11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56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A6528-7301-4228-82ED-181396069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880" y="365125"/>
            <a:ext cx="978992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3C85D-A01A-47CA-91BE-91165D1E2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A90C2A-9EA7-4A6C-8ABA-39294B3D776C}"/>
              </a:ext>
            </a:extLst>
          </p:cNvPr>
          <p:cNvSpPr/>
          <p:nvPr userDrawn="1"/>
        </p:nvSpPr>
        <p:spPr>
          <a:xfrm>
            <a:off x="231449" y="0"/>
            <a:ext cx="1213503" cy="16906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461125-6875-4A0B-B1E0-1408B657FB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1" y="365125"/>
            <a:ext cx="1132318" cy="11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40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2EECC39-CBD0-4CE6-8178-67F34163CE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396920"/>
            <a:ext cx="5943600" cy="59326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BA38F-3F79-40E6-9CF5-8632F8FDC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2BBFC9-E346-4A22-B98F-D798D3BEDC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762037"/>
            <a:ext cx="9144000" cy="1034424"/>
          </a:xfrm>
        </p:spPr>
        <p:txBody>
          <a:bodyPr anchor="b">
            <a:noAutofit/>
          </a:bodyPr>
          <a:lstStyle>
            <a:lvl1pPr algn="ctr">
              <a:defRPr sz="6000">
                <a:effectLst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A9454-887F-4AB1-9D61-1E22F8E7E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881235"/>
            <a:ext cx="9144000" cy="70167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664962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F3E75-57C9-4650-A823-697F3BDA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139" y="709301"/>
            <a:ext cx="4651048" cy="98138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F5FC8-DACF-4BCA-8D6A-D86EC3CE1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6040" y="2049463"/>
            <a:ext cx="5749347" cy="42989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666881-CC28-4994-92CF-38BED3719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1449" y="2057400"/>
            <a:ext cx="5203675" cy="4298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7D17E-86F8-4836-B857-F1BDB245B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A1D154-D8E5-4474-887E-7828DF5E539E}"/>
              </a:ext>
            </a:extLst>
          </p:cNvPr>
          <p:cNvSpPr/>
          <p:nvPr userDrawn="1"/>
        </p:nvSpPr>
        <p:spPr>
          <a:xfrm>
            <a:off x="231449" y="0"/>
            <a:ext cx="1213503" cy="16906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F88963-04CA-4643-9625-E4C00ED59F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1" y="365125"/>
            <a:ext cx="1132318" cy="11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32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7C057-A298-4002-87B7-E8B96A0BA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752" y="410198"/>
            <a:ext cx="5646470" cy="128049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B5C036-8B72-466E-AE44-4F7434AF35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31678" y="2057400"/>
            <a:ext cx="5723709" cy="42899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9809B-5A92-435D-84A2-C640AEE97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1449" y="2057399"/>
            <a:ext cx="5289133" cy="42989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B0FE5-E691-4176-A8F6-F62A777C7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66793F-440C-4EF7-8DF3-E93C640E5F8C}"/>
              </a:ext>
            </a:extLst>
          </p:cNvPr>
          <p:cNvSpPr/>
          <p:nvPr userDrawn="1"/>
        </p:nvSpPr>
        <p:spPr>
          <a:xfrm>
            <a:off x="231449" y="0"/>
            <a:ext cx="1213503" cy="16906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BD1EFD-C577-40DA-90B1-0FA367E889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1" y="365125"/>
            <a:ext cx="1132318" cy="11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2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BDE3F8-9961-4EE6-B581-AFE5CC83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7F8B0-A6A2-4981-ABE4-AC7A233BB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71B4-DB58-4521-A1E1-1EF4AFBDB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7903F-27A4-41B0-8E4F-1B5E9D8FF9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46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BDE3F8-9961-4EE6-B581-AFE5CC83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7F8B0-A6A2-4981-ABE4-AC7A233BB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71B4-DB58-4521-A1E1-1EF4AFBDB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7903F-27A4-41B0-8E4F-1B5E9D8FF9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65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F0179-6887-447A-8DED-4F7E8FC951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4AFEE-7060-4AE2-A08B-1D0BCF2B6F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5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F0179-6887-447A-8DED-4F7E8FC9513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4AFEE-7060-4AE2-A08B-1D0BCF2B6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r4N0uh_sWF0kZ4WNQk4-b81kDpa4_grakYpRFVABp4g/edit#gid=135811359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cIGEojBLOTFlV9ZvvoZGrUdv_scd6HkSdG0xjF6RJ2D8kYFg/viewfor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5260" y="3556897"/>
            <a:ext cx="10530353" cy="1045318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Yearly Teaching Quality Assurance</a:t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Orientation Workshop (2023 -2024)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2904" y="5616178"/>
            <a:ext cx="6858000" cy="1241822"/>
          </a:xfrm>
        </p:spPr>
        <p:txBody>
          <a:bodyPr>
            <a:normAutofit/>
          </a:bodyPr>
          <a:lstStyle/>
          <a:p>
            <a:r>
              <a:rPr lang="en-US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Baraa Al-</a:t>
            </a:r>
            <a:r>
              <a:rPr lang="en-US" sz="27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Hashimi</a:t>
            </a:r>
            <a:endParaRPr lang="en-US" sz="27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TQA Director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1803" y="1388824"/>
            <a:ext cx="9220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Teaching Quality Assurance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22" y="151748"/>
            <a:ext cx="2632698" cy="2474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46" y="210209"/>
            <a:ext cx="2831954" cy="253322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8620A1-F08E-4AFD-A4AE-6B11F910D74C}"/>
              </a:ext>
            </a:extLst>
          </p:cNvPr>
          <p:cNvCxnSpPr/>
          <p:nvPr/>
        </p:nvCxnSpPr>
        <p:spPr>
          <a:xfrm>
            <a:off x="3079923" y="5132720"/>
            <a:ext cx="602396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055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Requesting TQA Report 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 Promotion</a:t>
            </a:r>
            <a:endParaRPr lang="en-US" sz="5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868" y="1617132"/>
            <a:ext cx="10547932" cy="55626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It is possible to </a:t>
            </a:r>
            <a:r>
              <a:rPr lang="en-US" sz="2800" b="1" dirty="0">
                <a:solidFill>
                  <a:srgbClr val="00B050"/>
                </a:solidFill>
              </a:rPr>
              <a:t>track</a:t>
            </a:r>
            <a:r>
              <a:rPr lang="en-US" sz="2800" dirty="0">
                <a:solidFill>
                  <a:srgbClr val="002060"/>
                </a:solidFill>
              </a:rPr>
              <a:t> the process and know when its </a:t>
            </a:r>
            <a:r>
              <a:rPr lang="en-US" sz="2800" b="1" dirty="0">
                <a:solidFill>
                  <a:srgbClr val="00B050"/>
                </a:solidFill>
              </a:rPr>
              <a:t>ready to be collected </a:t>
            </a:r>
            <a:r>
              <a:rPr lang="en-US" sz="2800" dirty="0">
                <a:solidFill>
                  <a:srgbClr val="002060"/>
                </a:solidFill>
              </a:rPr>
              <a:t>with the </a:t>
            </a:r>
            <a:r>
              <a:rPr lang="en-US" sz="2800" b="1" dirty="0">
                <a:solidFill>
                  <a:srgbClr val="0070C0"/>
                </a:solidFill>
                <a:hlinkClick r:id="rId3"/>
              </a:rPr>
              <a:t>following sheet 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03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Requesting TQA Report </a:t>
            </a:r>
            <a:r>
              <a:rPr lang="en-US" sz="5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 Promotion</a:t>
            </a:r>
            <a:endParaRPr lang="en-US" sz="54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89D75E-0DD3-4529-A061-736F6085D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857"/>
          <a:stretch/>
        </p:blipFill>
        <p:spPr>
          <a:xfrm>
            <a:off x="0" y="0"/>
            <a:ext cx="12217957" cy="68580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3405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Requesting TQA Report </a:t>
            </a:r>
            <a:r>
              <a:rPr lang="en-US" sz="5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 Promotion</a:t>
            </a:r>
            <a:endParaRPr lang="en-US" sz="54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18181-7829-4129-88C3-99A4A3557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62828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Google Classrooms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902" y="1159929"/>
            <a:ext cx="10209265" cy="55626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All the </a:t>
            </a:r>
            <a:r>
              <a:rPr lang="en-US" sz="2800" b="1" dirty="0">
                <a:solidFill>
                  <a:srgbClr val="00B050"/>
                </a:solidFill>
              </a:rPr>
              <a:t>lecturers</a:t>
            </a:r>
            <a:r>
              <a:rPr lang="en-US" sz="2800" dirty="0">
                <a:solidFill>
                  <a:srgbClr val="002060"/>
                </a:solidFill>
              </a:rPr>
              <a:t> and </a:t>
            </a:r>
            <a:r>
              <a:rPr lang="en-US" sz="2800" b="1" dirty="0">
                <a:solidFill>
                  <a:srgbClr val="00B050"/>
                </a:solidFill>
              </a:rPr>
              <a:t>students</a:t>
            </a:r>
            <a:r>
              <a:rPr lang="en-US" sz="2800" dirty="0">
                <a:solidFill>
                  <a:srgbClr val="002060"/>
                </a:solidFill>
              </a:rPr>
              <a:t> should be </a:t>
            </a:r>
            <a:r>
              <a:rPr lang="en-US" sz="2800" b="1" dirty="0">
                <a:solidFill>
                  <a:srgbClr val="00B050"/>
                </a:solidFill>
              </a:rPr>
              <a:t>invited</a:t>
            </a:r>
            <a:r>
              <a:rPr lang="en-US" sz="2800" dirty="0">
                <a:solidFill>
                  <a:srgbClr val="002060"/>
                </a:solidFill>
              </a:rPr>
              <a:t> to the corresponding classes and this is the </a:t>
            </a:r>
            <a:r>
              <a:rPr lang="en-US" sz="2800" b="1" dirty="0">
                <a:solidFill>
                  <a:srgbClr val="FF0000"/>
                </a:solidFill>
              </a:rPr>
              <a:t>duty of the module leader.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The </a:t>
            </a:r>
            <a:r>
              <a:rPr lang="en-US" sz="2800" b="1" dirty="0">
                <a:solidFill>
                  <a:srgbClr val="00B050"/>
                </a:solidFill>
              </a:rPr>
              <a:t>coursebook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(week 1)</a:t>
            </a:r>
            <a:r>
              <a:rPr lang="en-US" sz="2800" dirty="0">
                <a:solidFill>
                  <a:srgbClr val="002060"/>
                </a:solidFill>
              </a:rPr>
              <a:t> and all the </a:t>
            </a:r>
            <a:r>
              <a:rPr lang="en-US" sz="2800" b="1" dirty="0">
                <a:solidFill>
                  <a:srgbClr val="00B050"/>
                </a:solidFill>
              </a:rPr>
              <a:t>studying materials </a:t>
            </a:r>
            <a:r>
              <a:rPr lang="en-US" sz="2800" dirty="0">
                <a:solidFill>
                  <a:srgbClr val="002060"/>
                </a:solidFill>
              </a:rPr>
              <a:t>must be </a:t>
            </a:r>
            <a:r>
              <a:rPr lang="en-US" sz="2800" b="1" dirty="0">
                <a:solidFill>
                  <a:srgbClr val="FF0000"/>
                </a:solidFill>
              </a:rPr>
              <a:t>uploaded</a:t>
            </a:r>
            <a:r>
              <a:rPr lang="en-US" sz="2800" dirty="0">
                <a:solidFill>
                  <a:srgbClr val="002060"/>
                </a:solidFill>
              </a:rPr>
              <a:t> to the classrooms.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0A018-0335-4F0F-B003-7E04B7063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932" y="4063997"/>
            <a:ext cx="2658533" cy="265853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0253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Google Classrooms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902" y="1159929"/>
            <a:ext cx="10209265" cy="55626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All the </a:t>
            </a:r>
            <a:r>
              <a:rPr lang="en-US" sz="2800" b="1" dirty="0">
                <a:solidFill>
                  <a:srgbClr val="00B050"/>
                </a:solidFill>
              </a:rPr>
              <a:t>students</a:t>
            </a:r>
            <a:r>
              <a:rPr lang="en-US" sz="2800" dirty="0">
                <a:solidFill>
                  <a:srgbClr val="002060"/>
                </a:solidFill>
              </a:rPr>
              <a:t> should have </a:t>
            </a:r>
            <a:r>
              <a:rPr lang="en-US" sz="2800" b="1" dirty="0">
                <a:solidFill>
                  <a:srgbClr val="00B050"/>
                </a:solidFill>
              </a:rPr>
              <a:t>official </a:t>
            </a:r>
            <a:r>
              <a:rPr lang="en-US" sz="2800" b="1" dirty="0" err="1">
                <a:solidFill>
                  <a:srgbClr val="00B050"/>
                </a:solidFill>
              </a:rPr>
              <a:t>Univsul</a:t>
            </a:r>
            <a:r>
              <a:rPr lang="en-US" sz="2800" b="1" dirty="0">
                <a:solidFill>
                  <a:srgbClr val="1A335E"/>
                </a:solidFill>
              </a:rPr>
              <a:t> </a:t>
            </a:r>
            <a:r>
              <a:rPr lang="en-US" sz="2800" dirty="0">
                <a:solidFill>
                  <a:srgbClr val="1A335E"/>
                </a:solidFill>
              </a:rPr>
              <a:t>e-mail to join the classes while avoiding any </a:t>
            </a:r>
            <a:r>
              <a:rPr lang="en-US" sz="2800" b="1" dirty="0">
                <a:solidFill>
                  <a:srgbClr val="FF0000"/>
                </a:solidFill>
              </a:rPr>
              <a:t>issues</a:t>
            </a:r>
            <a:r>
              <a:rPr lang="en-US" sz="2800" b="1" dirty="0">
                <a:solidFill>
                  <a:srgbClr val="1A335E"/>
                </a:solidFill>
              </a:rPr>
              <a:t> </a:t>
            </a:r>
            <a:r>
              <a:rPr lang="en-US" sz="2800" dirty="0">
                <a:solidFill>
                  <a:srgbClr val="1A335E"/>
                </a:solidFill>
              </a:rPr>
              <a:t>that could arise from joining by class codes.</a:t>
            </a:r>
            <a:endParaRPr lang="en-US" sz="28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0A018-0335-4F0F-B003-7E04B7063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932" y="4063997"/>
            <a:ext cx="2658533" cy="265853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3954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8106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0000"/>
                </a:highlight>
              </a:rPr>
              <a:t>Not Participating 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 the TQA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268" y="832984"/>
            <a:ext cx="10209265" cy="55626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Such act has </a:t>
            </a:r>
            <a:r>
              <a:rPr lang="en-US" sz="2800" b="1" dirty="0">
                <a:solidFill>
                  <a:srgbClr val="FF0000"/>
                </a:solidFill>
              </a:rPr>
              <a:t>severe consequences </a:t>
            </a:r>
            <a:r>
              <a:rPr lang="en-US" sz="2800" dirty="0">
                <a:solidFill>
                  <a:srgbClr val="002060"/>
                </a:solidFill>
              </a:rPr>
              <a:t>including: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800" b="1" dirty="0">
                <a:solidFill>
                  <a:srgbClr val="FF0000"/>
                </a:solidFill>
              </a:rPr>
              <a:t>Failure</a:t>
            </a:r>
            <a:r>
              <a:rPr lang="en-US" sz="2800" dirty="0">
                <a:solidFill>
                  <a:srgbClr val="002060"/>
                </a:solidFill>
              </a:rPr>
              <a:t> to acquire </a:t>
            </a:r>
            <a:r>
              <a:rPr lang="en-US" sz="2800" b="1" dirty="0">
                <a:solidFill>
                  <a:srgbClr val="00B050"/>
                </a:solidFill>
              </a:rPr>
              <a:t>scientific promotion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800" b="1" dirty="0">
                <a:solidFill>
                  <a:srgbClr val="FF0000"/>
                </a:solidFill>
              </a:rPr>
              <a:t>Suspension</a:t>
            </a:r>
            <a:r>
              <a:rPr lang="en-US" sz="2800" dirty="0">
                <a:solidFill>
                  <a:srgbClr val="002060"/>
                </a:solidFill>
              </a:rPr>
              <a:t> from teaching.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800" b="1" dirty="0">
                <a:solidFill>
                  <a:srgbClr val="FF0000"/>
                </a:solidFill>
              </a:rPr>
              <a:t>Negative impact </a:t>
            </a:r>
            <a:r>
              <a:rPr lang="en-US" sz="2800" dirty="0">
                <a:solidFill>
                  <a:srgbClr val="002060"/>
                </a:solidFill>
              </a:rPr>
              <a:t>on </a:t>
            </a:r>
            <a:r>
              <a:rPr lang="en-US" sz="2800" b="1" dirty="0">
                <a:solidFill>
                  <a:srgbClr val="00B050"/>
                </a:solidFill>
              </a:rPr>
              <a:t>salary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800" dirty="0">
                <a:solidFill>
                  <a:srgbClr val="002060"/>
                </a:solidFill>
              </a:rPr>
              <a:t>Tasking with </a:t>
            </a:r>
            <a:r>
              <a:rPr lang="en-US" sz="2800" b="1" dirty="0">
                <a:solidFill>
                  <a:srgbClr val="FF0000"/>
                </a:solidFill>
              </a:rPr>
              <a:t>administrative job </a:t>
            </a:r>
            <a:r>
              <a:rPr lang="en-US" sz="2800" dirty="0">
                <a:solidFill>
                  <a:srgbClr val="002060"/>
                </a:solidFill>
              </a:rPr>
              <a:t>in the presidency.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A3BDC6-AA2D-4A0F-AA41-58CF6FFA5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158" y="5349420"/>
            <a:ext cx="6360915" cy="13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49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D7473B-BE0A-49DE-BB06-386D488F5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5687F-A2C0-48CB-8EE1-C3AFC8A35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59"/>
            <a:ext cx="12425082" cy="674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31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79696" y="3774527"/>
            <a:ext cx="13351390" cy="1665951"/>
          </a:xfrm>
        </p:spPr>
        <p:txBody>
          <a:bodyPr>
            <a:noAutofit/>
          </a:bodyPr>
          <a:lstStyle/>
          <a:p>
            <a:r>
              <a:rPr lang="en-US" sz="5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Continues Academic Development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81BE9A-6803-4B73-A7D0-92BD23AC2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542" y="259384"/>
            <a:ext cx="6360915" cy="1373110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AD5ABF2F-51C8-4E33-A28E-F185B6C39D4D}"/>
              </a:ext>
            </a:extLst>
          </p:cNvPr>
          <p:cNvSpPr/>
          <p:nvPr/>
        </p:nvSpPr>
        <p:spPr>
          <a:xfrm>
            <a:off x="4910666" y="2349532"/>
            <a:ext cx="2032000" cy="1540933"/>
          </a:xfrm>
          <a:prstGeom prst="flowChartConnector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76200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28480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CAD Points Requirements 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(Same)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15D300-C705-405E-9399-E840243C49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732"/>
          <a:stretch/>
        </p:blipFill>
        <p:spPr>
          <a:xfrm>
            <a:off x="1458383" y="1265105"/>
            <a:ext cx="9683750" cy="545742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2718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699" y="0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Types of CAD Points 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(Same)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15D300-C705-405E-9399-E840243C49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352" b="3280"/>
          <a:stretch/>
        </p:blipFill>
        <p:spPr>
          <a:xfrm>
            <a:off x="1511299" y="1116707"/>
            <a:ext cx="8902700" cy="562275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4502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5283"/>
            <a:ext cx="7297574" cy="994172"/>
          </a:xfrm>
        </p:spPr>
        <p:txBody>
          <a:bodyPr>
            <a:normAutofit/>
          </a:bodyPr>
          <a:lstStyle/>
          <a:p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Workshop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335" y="1477318"/>
            <a:ext cx="10603732" cy="51053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General </a:t>
            </a:r>
            <a:r>
              <a:rPr lang="en-US" sz="2800" b="1" dirty="0">
                <a:solidFill>
                  <a:srgbClr val="00B050"/>
                </a:solidFill>
              </a:rPr>
              <a:t>updates</a:t>
            </a:r>
            <a:r>
              <a:rPr lang="en-US" sz="2800" b="1" dirty="0">
                <a:solidFill>
                  <a:srgbClr val="002060"/>
                </a:solidFill>
              </a:rPr>
              <a:t> and </a:t>
            </a:r>
            <a:r>
              <a:rPr lang="en-US" sz="2800" b="1" dirty="0">
                <a:solidFill>
                  <a:srgbClr val="00B050"/>
                </a:solidFill>
              </a:rPr>
              <a:t>regulations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Continues Academic Development </a:t>
            </a:r>
            <a:r>
              <a:rPr lang="en-US" sz="2800" b="1" dirty="0">
                <a:solidFill>
                  <a:srgbClr val="00B050"/>
                </a:solidFill>
              </a:rPr>
              <a:t>CAD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  <a:p>
            <a:pPr marL="171450" marR="0" lvl="0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 Medium"/>
                <a:ea typeface="+mn-ea"/>
              </a:rPr>
              <a:t>Students feedback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Medium"/>
                <a:ea typeface="+mn-ea"/>
              </a:rPr>
              <a:t>(2022 -2023).</a:t>
            </a:r>
          </a:p>
          <a:p>
            <a:pPr marL="171450" marR="0" lvl="0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Montserrat Medium"/>
              </a:rPr>
              <a:t>Conclusions.</a:t>
            </a:r>
          </a:p>
          <a:p>
            <a:pPr marL="171450" marR="0" lvl="0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Medium"/>
                <a:ea typeface="+mn-ea"/>
              </a:rPr>
              <a:t>Q &amp; A.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992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Publications Proof 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0000"/>
                </a:highlight>
              </a:rPr>
              <a:t>(Changed)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684" y="1256640"/>
            <a:ext cx="11190631" cy="55626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Active points for </a:t>
            </a:r>
            <a:r>
              <a:rPr lang="en-US" sz="2800" b="1" dirty="0">
                <a:solidFill>
                  <a:srgbClr val="00B050"/>
                </a:solidFill>
              </a:rPr>
              <a:t>paper publication </a:t>
            </a:r>
            <a:r>
              <a:rPr lang="en-US" sz="2800" dirty="0">
                <a:solidFill>
                  <a:srgbClr val="002060"/>
                </a:solidFill>
              </a:rPr>
              <a:t>are now only </a:t>
            </a:r>
            <a:r>
              <a:rPr lang="en-US" sz="2800" b="1" dirty="0">
                <a:solidFill>
                  <a:srgbClr val="00B050"/>
                </a:solidFill>
              </a:rPr>
              <a:t>approved</a:t>
            </a:r>
            <a:r>
              <a:rPr lang="en-US" sz="2800" dirty="0">
                <a:solidFill>
                  <a:srgbClr val="002060"/>
                </a:solidFill>
              </a:rPr>
              <a:t> when provided with </a:t>
            </a:r>
            <a:r>
              <a:rPr lang="en-US" sz="2800" b="1" dirty="0">
                <a:solidFill>
                  <a:srgbClr val="0070C0"/>
                </a:solidFill>
              </a:rPr>
              <a:t>“Acceptance letter” </a:t>
            </a:r>
            <a:r>
              <a:rPr lang="en-US" sz="2800" dirty="0">
                <a:solidFill>
                  <a:srgbClr val="002060"/>
                </a:solidFill>
              </a:rPr>
              <a:t>and </a:t>
            </a:r>
            <a:r>
              <a:rPr lang="en-US" sz="2800" b="1" dirty="0">
                <a:solidFill>
                  <a:srgbClr val="FF0000"/>
                </a:solidFill>
              </a:rPr>
              <a:t>not the final published paper.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0B0970-A961-4C97-942E-ADE3C73288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866" y="3157219"/>
            <a:ext cx="6310284" cy="356531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9491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PhD Student?</a:t>
            </a:r>
            <a:endParaRPr lang="en-US" sz="5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684" y="1256640"/>
            <a:ext cx="11190631" cy="55626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</a:rPr>
              <a:t>When filling the TQA forms, this questions </a:t>
            </a:r>
            <a:r>
              <a:rPr lang="en-US" sz="3200" b="1" dirty="0">
                <a:solidFill>
                  <a:srgbClr val="00B050"/>
                </a:solidFill>
              </a:rPr>
              <a:t>is about yourself </a:t>
            </a:r>
            <a:r>
              <a:rPr lang="en-US" sz="3200" dirty="0">
                <a:solidFill>
                  <a:srgbClr val="002060"/>
                </a:solidFill>
              </a:rPr>
              <a:t>and </a:t>
            </a:r>
            <a:r>
              <a:rPr lang="en-US" sz="3200" b="1" dirty="0">
                <a:solidFill>
                  <a:srgbClr val="FF0000"/>
                </a:solidFill>
              </a:rPr>
              <a:t>not</a:t>
            </a:r>
            <a:r>
              <a:rPr lang="en-US" sz="3200" dirty="0">
                <a:solidFill>
                  <a:srgbClr val="002060"/>
                </a:solidFill>
              </a:rPr>
              <a:t> about if </a:t>
            </a:r>
            <a:r>
              <a:rPr lang="en-US" sz="3200" b="1" dirty="0">
                <a:solidFill>
                  <a:srgbClr val="FF0000"/>
                </a:solidFill>
              </a:rPr>
              <a:t>you supervise PhD students.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03362A-4182-4773-871D-4DC490C29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0" y="4103158"/>
            <a:ext cx="4358216" cy="217910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1618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B155D97-36F1-4678-A8A3-CFF1DBA65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76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5F9F-3366-439F-AA2D-1FAF5BE50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22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Reviewing Articles</a:t>
            </a:r>
            <a:endParaRPr lang="en-US" sz="5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684" y="1053438"/>
            <a:ext cx="11190631" cy="55626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</a:rPr>
              <a:t>Upload the </a:t>
            </a:r>
            <a:r>
              <a:rPr lang="en-US" sz="3200" b="1" dirty="0">
                <a:solidFill>
                  <a:srgbClr val="00B050"/>
                </a:solidFill>
              </a:rPr>
              <a:t>confirmation</a:t>
            </a:r>
            <a:r>
              <a:rPr lang="en-US" sz="3200" dirty="0">
                <a:solidFill>
                  <a:srgbClr val="002060"/>
                </a:solidFill>
              </a:rPr>
              <a:t> of revision </a:t>
            </a:r>
            <a:r>
              <a:rPr lang="en-US" sz="3200" b="1" dirty="0">
                <a:solidFill>
                  <a:srgbClr val="00B050"/>
                </a:solidFill>
              </a:rPr>
              <a:t>e-mail.</a:t>
            </a:r>
            <a:endParaRPr lang="en-US" sz="2800" b="1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7F6312-5831-4DCB-9849-E967482A01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7" t="1345" r="3043" b="4962"/>
          <a:stretch/>
        </p:blipFill>
        <p:spPr>
          <a:xfrm>
            <a:off x="338667" y="2154101"/>
            <a:ext cx="11614732" cy="456843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50904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E9B5A-FE61-42DB-A8E8-057EE581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EDC31D-B147-4E4B-82F3-9AE23D446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" t="3423" r="3541" b="40000"/>
          <a:stretch/>
        </p:blipFill>
        <p:spPr>
          <a:xfrm>
            <a:off x="2387600" y="271461"/>
            <a:ext cx="7840134" cy="631507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6968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Online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902" y="1159929"/>
            <a:ext cx="11190631" cy="55626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Restrictions</a:t>
            </a:r>
            <a:r>
              <a:rPr lang="en-US" sz="2800" dirty="0">
                <a:solidFill>
                  <a:srgbClr val="002060"/>
                </a:solidFill>
              </a:rPr>
              <a:t> have been applied to </a:t>
            </a:r>
            <a:r>
              <a:rPr lang="en-US" sz="2800" b="1" dirty="0">
                <a:solidFill>
                  <a:srgbClr val="0070C0"/>
                </a:solidFill>
              </a:rPr>
              <a:t>online activates </a:t>
            </a:r>
            <a:r>
              <a:rPr lang="en-US" sz="2800" dirty="0">
                <a:solidFill>
                  <a:srgbClr val="002060"/>
                </a:solidFill>
              </a:rPr>
              <a:t>and they currently require  to be </a:t>
            </a:r>
            <a:r>
              <a:rPr lang="en-US" sz="2800" b="1" dirty="0">
                <a:solidFill>
                  <a:srgbClr val="FF0000"/>
                </a:solidFill>
              </a:rPr>
              <a:t>registered</a:t>
            </a:r>
            <a:r>
              <a:rPr lang="en-US" sz="2800" dirty="0">
                <a:solidFill>
                  <a:srgbClr val="002060"/>
                </a:solidFill>
              </a:rPr>
              <a:t> through TQA system.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0A4159-BBAC-4D7F-A44E-AA0857562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94" y="2687926"/>
            <a:ext cx="11576412" cy="403460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301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Online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902" y="1159929"/>
            <a:ext cx="11190631" cy="55626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Restrictions</a:t>
            </a:r>
            <a:r>
              <a:rPr lang="en-US" sz="2800" dirty="0">
                <a:solidFill>
                  <a:srgbClr val="002060"/>
                </a:solidFill>
              </a:rPr>
              <a:t> have been applied to </a:t>
            </a:r>
            <a:r>
              <a:rPr lang="en-US" sz="2800" b="1" dirty="0">
                <a:solidFill>
                  <a:srgbClr val="0070C0"/>
                </a:solidFill>
              </a:rPr>
              <a:t>online activates </a:t>
            </a:r>
            <a:r>
              <a:rPr lang="en-US" sz="2800" dirty="0">
                <a:solidFill>
                  <a:srgbClr val="002060"/>
                </a:solidFill>
              </a:rPr>
              <a:t>and they currently requires  to be </a:t>
            </a:r>
            <a:r>
              <a:rPr lang="en-US" sz="2800" b="1" dirty="0">
                <a:solidFill>
                  <a:srgbClr val="FF0000"/>
                </a:solidFill>
              </a:rPr>
              <a:t>registered</a:t>
            </a:r>
            <a:r>
              <a:rPr lang="en-US" sz="2800" dirty="0">
                <a:solidFill>
                  <a:srgbClr val="002060"/>
                </a:solidFill>
              </a:rPr>
              <a:t> through TQA system.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D9A631-4963-4661-8A7C-A0202D764D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68"/>
          <a:stretch/>
        </p:blipFill>
        <p:spPr>
          <a:xfrm>
            <a:off x="1727199" y="2624484"/>
            <a:ext cx="8253651" cy="409804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2974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Online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902" y="1159929"/>
            <a:ext cx="11190631" cy="55626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The </a:t>
            </a:r>
            <a:r>
              <a:rPr lang="en-US" sz="2800" b="1" dirty="0">
                <a:solidFill>
                  <a:srgbClr val="00B050"/>
                </a:solidFill>
              </a:rPr>
              <a:t>activities</a:t>
            </a:r>
            <a:r>
              <a:rPr lang="en-US" sz="2800" dirty="0">
                <a:solidFill>
                  <a:srgbClr val="002060"/>
                </a:solidFill>
              </a:rPr>
              <a:t> should be </a:t>
            </a:r>
            <a:r>
              <a:rPr lang="en-US" sz="2800" b="1" dirty="0">
                <a:solidFill>
                  <a:srgbClr val="00B050"/>
                </a:solidFill>
              </a:rPr>
              <a:t>registered</a:t>
            </a:r>
            <a:r>
              <a:rPr lang="en-US" sz="2800" dirty="0">
                <a:solidFill>
                  <a:srgbClr val="002060"/>
                </a:solidFill>
              </a:rPr>
              <a:t> at </a:t>
            </a:r>
            <a:r>
              <a:rPr lang="en-US" sz="2800" b="1" dirty="0">
                <a:solidFill>
                  <a:srgbClr val="00B050"/>
                </a:solidFill>
              </a:rPr>
              <a:t>least 7 days before </a:t>
            </a:r>
            <a:r>
              <a:rPr lang="en-US" sz="2800" dirty="0">
                <a:solidFill>
                  <a:srgbClr val="002060"/>
                </a:solidFill>
              </a:rPr>
              <a:t>their presentation date and should be </a:t>
            </a:r>
            <a:r>
              <a:rPr lang="en-US" sz="2800" b="1" dirty="0">
                <a:solidFill>
                  <a:srgbClr val="FF0000"/>
                </a:solidFill>
              </a:rPr>
              <a:t>related</a:t>
            </a:r>
            <a:r>
              <a:rPr lang="en-US" sz="2800" dirty="0">
                <a:solidFill>
                  <a:srgbClr val="002060"/>
                </a:solidFill>
              </a:rPr>
              <a:t> to the </a:t>
            </a:r>
            <a:r>
              <a:rPr lang="en-US" sz="2800" b="1" dirty="0">
                <a:solidFill>
                  <a:srgbClr val="FF0000"/>
                </a:solidFill>
              </a:rPr>
              <a:t>sub-specialty</a:t>
            </a:r>
            <a:r>
              <a:rPr lang="en-US" sz="2800" dirty="0">
                <a:solidFill>
                  <a:srgbClr val="002060"/>
                </a:solidFill>
              </a:rPr>
              <a:t> of the attending lecturer.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The </a:t>
            </a:r>
            <a:r>
              <a:rPr lang="en-US" sz="2800" b="1" dirty="0">
                <a:solidFill>
                  <a:srgbClr val="00B050"/>
                </a:solidFill>
              </a:rPr>
              <a:t>activities</a:t>
            </a:r>
            <a:r>
              <a:rPr lang="en-US" sz="2800" dirty="0">
                <a:solidFill>
                  <a:srgbClr val="002060"/>
                </a:solidFill>
              </a:rPr>
              <a:t> must be </a:t>
            </a:r>
            <a:r>
              <a:rPr lang="en-US" sz="2800" b="1" dirty="0">
                <a:solidFill>
                  <a:srgbClr val="00B050"/>
                </a:solidFill>
              </a:rPr>
              <a:t>approved</a:t>
            </a:r>
            <a:r>
              <a:rPr lang="en-US" sz="2800" dirty="0">
                <a:solidFill>
                  <a:srgbClr val="002060"/>
                </a:solidFill>
              </a:rPr>
              <a:t> by the </a:t>
            </a:r>
            <a:r>
              <a:rPr lang="en-US" sz="2800" b="1" dirty="0">
                <a:solidFill>
                  <a:srgbClr val="FF0000"/>
                </a:solidFill>
              </a:rPr>
              <a:t>college TQA director </a:t>
            </a:r>
            <a:r>
              <a:rPr lang="en-US" sz="2800" dirty="0">
                <a:solidFill>
                  <a:srgbClr val="002060"/>
                </a:solidFill>
              </a:rPr>
              <a:t>then the </a:t>
            </a:r>
            <a:r>
              <a:rPr lang="en-US" sz="2800" b="1" dirty="0">
                <a:solidFill>
                  <a:srgbClr val="FF0000"/>
                </a:solidFill>
              </a:rPr>
              <a:t>University directorate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8F0557-BB28-4EDB-8E53-60A1F867D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74" y="4493150"/>
            <a:ext cx="4572359" cy="222938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69339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Focal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902" y="1159929"/>
            <a:ext cx="11190631" cy="55626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B050"/>
                </a:solidFill>
              </a:rPr>
              <a:t>Filling</a:t>
            </a:r>
            <a:r>
              <a:rPr lang="en-US" sz="2800" dirty="0">
                <a:solidFill>
                  <a:srgbClr val="002060"/>
                </a:solidFill>
              </a:rPr>
              <a:t> Online </a:t>
            </a:r>
            <a:r>
              <a:rPr lang="en-US" sz="2800" b="1" dirty="0">
                <a:solidFill>
                  <a:srgbClr val="00B050"/>
                </a:solidFill>
              </a:rPr>
              <a:t>CAD</a:t>
            </a:r>
            <a:r>
              <a:rPr lang="en-US" sz="2800" dirty="0">
                <a:solidFill>
                  <a:srgbClr val="002060"/>
                </a:solidFill>
              </a:rPr>
              <a:t> forms.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Oversee activities (e.g. Timing, feedback).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Future, using </a:t>
            </a:r>
            <a:r>
              <a:rPr lang="en-US" sz="2800" b="1" dirty="0">
                <a:solidFill>
                  <a:srgbClr val="00B050"/>
                </a:solidFill>
              </a:rPr>
              <a:t>QR code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8F0557-BB28-4EDB-8E53-60A1F867D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74" y="4493150"/>
            <a:ext cx="4572359" cy="222938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8604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5283"/>
            <a:ext cx="7297574" cy="994172"/>
          </a:xfrm>
        </p:spPr>
        <p:txBody>
          <a:bodyPr>
            <a:normAutofit/>
          </a:bodyPr>
          <a:lstStyle/>
          <a:p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Workshop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335" y="1477318"/>
            <a:ext cx="10739198" cy="51053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Introduce the </a:t>
            </a:r>
            <a:r>
              <a:rPr lang="en-US" sz="2800" b="1" dirty="0">
                <a:solidFill>
                  <a:srgbClr val="00B050"/>
                </a:solidFill>
              </a:rPr>
              <a:t>new lecturers </a:t>
            </a:r>
            <a:r>
              <a:rPr lang="en-US" sz="2800" b="1" dirty="0">
                <a:solidFill>
                  <a:srgbClr val="002060"/>
                </a:solidFill>
              </a:rPr>
              <a:t>to the </a:t>
            </a:r>
            <a:r>
              <a:rPr lang="en-US" sz="2800" b="1" dirty="0">
                <a:solidFill>
                  <a:srgbClr val="00B050"/>
                </a:solidFill>
              </a:rPr>
              <a:t>basics of TQA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B050"/>
                </a:solidFill>
              </a:rPr>
              <a:t>Update</a:t>
            </a:r>
            <a:r>
              <a:rPr lang="en-US" sz="2800" b="1" dirty="0">
                <a:solidFill>
                  <a:srgbClr val="002060"/>
                </a:solidFill>
              </a:rPr>
              <a:t> senior faculties with the </a:t>
            </a:r>
            <a:r>
              <a:rPr lang="en-US" sz="2800" b="1" dirty="0">
                <a:solidFill>
                  <a:srgbClr val="00B050"/>
                </a:solidFill>
              </a:rPr>
              <a:t>latest regulations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  <a:p>
            <a:pPr marL="171450" marR="0" lvl="0" indent="-1714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Medium"/>
                <a:ea typeface="+mn-ea"/>
              </a:rPr>
              <a:t>Develop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 Medium"/>
                <a:ea typeface="+mn-ea"/>
              </a:rPr>
              <a:t>action plans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Medium"/>
                <a:ea typeface="+mn-ea"/>
              </a:rPr>
              <a:t>for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/>
                <a:ea typeface="+mn-ea"/>
              </a:rPr>
              <a:t>Students feedback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Medium"/>
                <a:ea typeface="+mn-ea"/>
              </a:rPr>
              <a:t>(2022 -2023).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905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79696" y="3774527"/>
            <a:ext cx="13351390" cy="1665951"/>
          </a:xfrm>
        </p:spPr>
        <p:txBody>
          <a:bodyPr>
            <a:noAutofit/>
          </a:bodyPr>
          <a:lstStyle/>
          <a:p>
            <a:r>
              <a:rPr lang="en-US" sz="5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Feedback 2022-2023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81BE9A-6803-4B73-A7D0-92BD23AC2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542" y="259384"/>
            <a:ext cx="6360915" cy="1373110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AD5ABF2F-51C8-4E33-A28E-F185B6C39D4D}"/>
              </a:ext>
            </a:extLst>
          </p:cNvPr>
          <p:cNvSpPr/>
          <p:nvPr/>
        </p:nvSpPr>
        <p:spPr>
          <a:xfrm>
            <a:off x="4910666" y="2349532"/>
            <a:ext cx="2032000" cy="1540933"/>
          </a:xfrm>
          <a:prstGeom prst="flowChartConnector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76200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55803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44DD70-82AC-4818-96EA-7AAAADF42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91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CDB9BC-D145-4326-84B1-FA5C1EC7E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170" y="118534"/>
            <a:ext cx="9740763" cy="1158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68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B4E46C-AD7D-4FA9-9799-7A4D982A0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2192000" cy="6819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3308C7-6DBF-4CB4-A6DA-CAABA1E46595}"/>
              </a:ext>
            </a:extLst>
          </p:cNvPr>
          <p:cNvSpPr/>
          <p:nvPr/>
        </p:nvSpPr>
        <p:spPr>
          <a:xfrm>
            <a:off x="5740400" y="2472268"/>
            <a:ext cx="2946400" cy="5926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533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Before the Students Feedback</a:t>
            </a:r>
            <a:endParaRPr lang="en-US" sz="5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634" y="1371593"/>
            <a:ext cx="11614732" cy="47667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The </a:t>
            </a:r>
            <a:r>
              <a:rPr lang="en-US" sz="2800" b="1" dirty="0">
                <a:solidFill>
                  <a:srgbClr val="0070C0"/>
                </a:solidFill>
              </a:rPr>
              <a:t>students feedback </a:t>
            </a:r>
            <a:r>
              <a:rPr lang="en-US" sz="2800" dirty="0">
                <a:solidFill>
                  <a:srgbClr val="002060"/>
                </a:solidFill>
              </a:rPr>
              <a:t>should be used to </a:t>
            </a:r>
            <a:r>
              <a:rPr lang="en-US" sz="2800" b="1" dirty="0">
                <a:solidFill>
                  <a:srgbClr val="00B050"/>
                </a:solidFill>
              </a:rPr>
              <a:t>improve the quality </a:t>
            </a:r>
            <a:r>
              <a:rPr lang="en-US" sz="2800" dirty="0">
                <a:solidFill>
                  <a:srgbClr val="002060"/>
                </a:solidFill>
              </a:rPr>
              <a:t>of the </a:t>
            </a:r>
            <a:r>
              <a:rPr lang="en-US" sz="2800" b="1" dirty="0">
                <a:solidFill>
                  <a:srgbClr val="0070C0"/>
                </a:solidFill>
              </a:rPr>
              <a:t>educational process.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Confidentiality</a:t>
            </a:r>
            <a:r>
              <a:rPr lang="en-US" sz="2800" dirty="0">
                <a:solidFill>
                  <a:srgbClr val="002060"/>
                </a:solidFill>
              </a:rPr>
              <a:t> will be </a:t>
            </a:r>
            <a:r>
              <a:rPr lang="en-US" sz="2800" b="1" dirty="0">
                <a:solidFill>
                  <a:srgbClr val="00B050"/>
                </a:solidFill>
              </a:rPr>
              <a:t>preserved</a:t>
            </a:r>
            <a:r>
              <a:rPr lang="en-US" sz="2800" dirty="0">
                <a:solidFill>
                  <a:srgbClr val="002060"/>
                </a:solidFill>
              </a:rPr>
              <a:t> as </a:t>
            </a:r>
            <a:r>
              <a:rPr lang="en-US" sz="2800" b="1" dirty="0">
                <a:solidFill>
                  <a:srgbClr val="0070C0"/>
                </a:solidFill>
              </a:rPr>
              <a:t>no names will be shown.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5EF241-8DE8-49D5-9583-93C3B16E91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9876" r="6296" b="54568"/>
          <a:stretch/>
        </p:blipFill>
        <p:spPr>
          <a:xfrm>
            <a:off x="2446866" y="3754962"/>
            <a:ext cx="6815667" cy="279617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2867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Irrelevant Students Feedback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902" y="1159929"/>
            <a:ext cx="11190631" cy="55626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Some of the </a:t>
            </a:r>
            <a:r>
              <a:rPr lang="en-US" sz="2800" b="1" dirty="0">
                <a:solidFill>
                  <a:srgbClr val="00B050"/>
                </a:solidFill>
              </a:rPr>
              <a:t>Criteria</a:t>
            </a:r>
            <a:r>
              <a:rPr lang="en-US" sz="2800" dirty="0">
                <a:solidFill>
                  <a:srgbClr val="002060"/>
                </a:solidFill>
              </a:rPr>
              <a:t> of the feedback are </a:t>
            </a:r>
            <a:r>
              <a:rPr lang="en-US" sz="2800" b="1" dirty="0">
                <a:solidFill>
                  <a:srgbClr val="FF0000"/>
                </a:solidFill>
              </a:rPr>
              <a:t>irrelevant</a:t>
            </a:r>
            <a:r>
              <a:rPr lang="en-US" sz="2800" dirty="0">
                <a:solidFill>
                  <a:srgbClr val="002060"/>
                </a:solidFill>
              </a:rPr>
              <a:t> to the College of Medicine programs (e.g. </a:t>
            </a:r>
            <a:r>
              <a:rPr lang="en-US" sz="2800" b="1" dirty="0">
                <a:solidFill>
                  <a:srgbClr val="00B050"/>
                </a:solidFill>
              </a:rPr>
              <a:t>Quizzes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b="1" dirty="0">
                <a:solidFill>
                  <a:srgbClr val="00B050"/>
                </a:solidFill>
              </a:rPr>
              <a:t>Seminars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b="1" dirty="0">
                <a:solidFill>
                  <a:srgbClr val="00B050"/>
                </a:solidFill>
              </a:rPr>
              <a:t>reports</a:t>
            </a:r>
            <a:r>
              <a:rPr lang="en-US" sz="2800" dirty="0">
                <a:solidFill>
                  <a:srgbClr val="002060"/>
                </a:solidFill>
              </a:rPr>
              <a:t>, etc..)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822FED-C1DC-4F07-A206-05A47D970A0E}"/>
              </a:ext>
            </a:extLst>
          </p:cNvPr>
          <p:cNvSpPr txBox="1"/>
          <p:nvPr/>
        </p:nvSpPr>
        <p:spPr>
          <a:xfrm>
            <a:off x="2356802" y="4683728"/>
            <a:ext cx="6939598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u-Arab-IQ" sz="4000" b="1" i="0" u="none" strike="noStrike" kern="1200" cap="none" spc="0" normalizeH="0" baseline="0" noProof="0" dirty="0">
                <a:ln>
                  <a:noFill/>
                </a:ln>
                <a:solidFill>
                  <a:srgbClr val="1A335E"/>
                </a:solidFill>
                <a:effectLst/>
                <a:uLnTx/>
                <a:uFillTx/>
                <a:latin typeface="Montserrat Medium"/>
                <a:ea typeface="+mn-ea"/>
              </a:rPr>
              <a:t>پرسیاری (٦،٩،١٠،١١ ) نا دروستن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A335E"/>
              </a:solidFill>
              <a:effectLst/>
              <a:highlight>
                <a:srgbClr val="FF0000"/>
              </a:highlight>
              <a:uLnTx/>
              <a:uFillTx/>
              <a:latin typeface="Montserrat Medium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13320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 Do or 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Not To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902" y="1159929"/>
            <a:ext cx="11190631" cy="55626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The </a:t>
            </a:r>
            <a:r>
              <a:rPr lang="en-US" sz="2800" b="1" dirty="0">
                <a:solidFill>
                  <a:srgbClr val="00B050"/>
                </a:solidFill>
              </a:rPr>
              <a:t>students guide </a:t>
            </a:r>
            <a:r>
              <a:rPr lang="en-US" sz="2800" dirty="0">
                <a:solidFill>
                  <a:srgbClr val="002060"/>
                </a:solidFill>
              </a:rPr>
              <a:t>should specify what the students are </a:t>
            </a:r>
            <a:r>
              <a:rPr lang="en-US" sz="2800" b="1" dirty="0">
                <a:solidFill>
                  <a:srgbClr val="0070C0"/>
                </a:solidFill>
              </a:rPr>
              <a:t>allowed</a:t>
            </a:r>
            <a:r>
              <a:rPr lang="en-US" sz="2800" dirty="0">
                <a:solidFill>
                  <a:srgbClr val="002060"/>
                </a:solidFill>
              </a:rPr>
              <a:t> to and what </a:t>
            </a:r>
            <a:r>
              <a:rPr lang="en-US" sz="2800" b="1" dirty="0">
                <a:solidFill>
                  <a:srgbClr val="FF0000"/>
                </a:solidFill>
              </a:rPr>
              <a:t>they are not.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Examples include: </a:t>
            </a:r>
            <a:r>
              <a:rPr lang="en-US" sz="2800" b="1" dirty="0">
                <a:solidFill>
                  <a:srgbClr val="00B050"/>
                </a:solidFill>
              </a:rPr>
              <a:t>Using smart devices</a:t>
            </a:r>
            <a:r>
              <a:rPr lang="en-US" sz="2800" dirty="0"/>
              <a:t>, </a:t>
            </a:r>
            <a:r>
              <a:rPr lang="en-US" sz="2800" b="1" dirty="0">
                <a:solidFill>
                  <a:srgbClr val="00B050"/>
                </a:solidFill>
              </a:rPr>
              <a:t>recording lectures</a:t>
            </a:r>
            <a:r>
              <a:rPr lang="en-US" sz="2800" dirty="0"/>
              <a:t>, </a:t>
            </a:r>
            <a:r>
              <a:rPr lang="en-US" sz="2800" b="1" dirty="0">
                <a:solidFill>
                  <a:srgbClr val="00B050"/>
                </a:solidFill>
              </a:rPr>
              <a:t>eating or drinking</a:t>
            </a:r>
            <a:r>
              <a:rPr lang="en-US" sz="2800" dirty="0"/>
              <a:t>, </a:t>
            </a:r>
            <a:r>
              <a:rPr lang="en-US" sz="2800" dirty="0" err="1"/>
              <a:t>etc</a:t>
            </a:r>
            <a:r>
              <a:rPr lang="en-US" sz="2800" dirty="0"/>
              <a:t>…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822FED-C1DC-4F07-A206-05A47D970A0E}"/>
              </a:ext>
            </a:extLst>
          </p:cNvPr>
          <p:cNvSpPr txBox="1"/>
          <p:nvPr/>
        </p:nvSpPr>
        <p:spPr>
          <a:xfrm>
            <a:off x="1974268" y="4717533"/>
            <a:ext cx="8243464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ku-Arab-IQ" sz="4000" b="1" dirty="0"/>
              <a:t>ئه‌م دكتۆره‌ قبول ناكا له‌ دارسیا ئاو بخورێته‌وه</a:t>
            </a:r>
            <a:endParaRPr lang="en-US" sz="4000" b="1" dirty="0"/>
          </a:p>
          <a:p>
            <a:r>
              <a:rPr lang="ku-Arab-IQ" sz="4000" b="1" dirty="0"/>
              <a:t>‌!!! خۆمی ده‌ر كردووه‌ له‌به‌ر ئاو خواردنه‌وه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5015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Discouraging 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Students From Contribution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902" y="1159929"/>
            <a:ext cx="11190631" cy="55626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B050"/>
                </a:solidFill>
              </a:rPr>
              <a:t>Students participation </a:t>
            </a:r>
            <a:r>
              <a:rPr lang="en-US" sz="2800" dirty="0">
                <a:solidFill>
                  <a:srgbClr val="002060"/>
                </a:solidFill>
              </a:rPr>
              <a:t>in groupwork sessions or lectures </a:t>
            </a:r>
            <a:r>
              <a:rPr lang="en-US" sz="2800" b="1" dirty="0">
                <a:solidFill>
                  <a:srgbClr val="00B050"/>
                </a:solidFill>
              </a:rPr>
              <a:t>should be appreciated </a:t>
            </a:r>
            <a:r>
              <a:rPr lang="en-US" sz="2800" dirty="0">
                <a:solidFill>
                  <a:srgbClr val="002060"/>
                </a:solidFill>
              </a:rPr>
              <a:t>even if their answer was wrong.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Academic staff </a:t>
            </a:r>
            <a:r>
              <a:rPr lang="en-US" sz="2800" b="1" dirty="0">
                <a:solidFill>
                  <a:srgbClr val="FF0000"/>
                </a:solidFill>
              </a:rPr>
              <a:t>should not mock </a:t>
            </a:r>
            <a:r>
              <a:rPr lang="en-US" sz="2800" dirty="0">
                <a:solidFill>
                  <a:srgbClr val="002060"/>
                </a:solidFill>
              </a:rPr>
              <a:t>students </a:t>
            </a:r>
            <a:r>
              <a:rPr lang="en-US" sz="2800" b="1" dirty="0">
                <a:solidFill>
                  <a:srgbClr val="FF0000"/>
                </a:solidFill>
              </a:rPr>
              <a:t>answer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b="1" dirty="0">
                <a:solidFill>
                  <a:srgbClr val="FF0000"/>
                </a:solidFill>
              </a:rPr>
              <a:t>accent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b="1" dirty="0">
                <a:solidFill>
                  <a:srgbClr val="FF0000"/>
                </a:solidFill>
              </a:rPr>
              <a:t>figure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etc</a:t>
            </a:r>
            <a:r>
              <a:rPr lang="en-US" sz="2800" dirty="0">
                <a:solidFill>
                  <a:srgbClr val="002060"/>
                </a:solidFill>
              </a:rPr>
              <a:t>…..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822FED-C1DC-4F07-A206-05A47D970A0E}"/>
              </a:ext>
            </a:extLst>
          </p:cNvPr>
          <p:cNvSpPr txBox="1"/>
          <p:nvPr/>
        </p:nvSpPr>
        <p:spPr>
          <a:xfrm>
            <a:off x="3336634" y="3403600"/>
            <a:ext cx="8243464" cy="317009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u-Arab-IQ" sz="4000" b="1" i="0" u="none" strike="noStrike" kern="1200" cap="none" spc="0" normalizeH="0" baseline="0" noProof="0" dirty="0">
                <a:ln>
                  <a:noFill/>
                </a:ln>
                <a:solidFill>
                  <a:srgbClr val="1A335E"/>
                </a:solidFill>
                <a:effectLst/>
                <a:uLnTx/>
                <a:uFillTx/>
                <a:latin typeface="Montserrat Medium"/>
                <a:ea typeface="+mn-ea"/>
              </a:rPr>
              <a:t>و قوتابییەکیش وەڵامی دایەوە بەڵام شێوازی دەربڕینی زمانی ئینگلیزی زۆر باش نەبوو و ئەم دکتۆرە بە شێوازێکی گاڵتە ئامێزانە پێکەنی وتی ئاکسێنتەکەت زۆر باشە، ، </a:t>
            </a:r>
            <a:r>
              <a:rPr kumimoji="0" lang="ku-Arab-IQ" sz="4000" b="1" i="0" u="none" strike="noStrike" kern="1200" cap="none" spc="0" normalizeH="0" baseline="0" noProof="0" dirty="0">
                <a:ln>
                  <a:noFill/>
                </a:ln>
                <a:solidFill>
                  <a:srgbClr val="1A335E"/>
                </a:solidFill>
                <a:effectLst/>
                <a:highlight>
                  <a:srgbClr val="FF0000"/>
                </a:highlight>
                <a:uLnTx/>
                <a:uFillTx/>
                <a:latin typeface="Montserrat Medium"/>
                <a:ea typeface="+mn-ea"/>
              </a:rPr>
              <a:t>هەموو ئینسانێک کەرامەتی هەیە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A335E"/>
              </a:solidFill>
              <a:effectLst/>
              <a:highlight>
                <a:srgbClr val="FF0000"/>
              </a:highlight>
              <a:uLnTx/>
              <a:uFillTx/>
              <a:latin typeface="Montserrat Medium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4033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Slides Number and 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0000"/>
                </a:highlight>
              </a:rPr>
              <a:t>Time Limit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902" y="1159929"/>
            <a:ext cx="11190631" cy="55626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Consuming the full time </a:t>
            </a:r>
            <a:r>
              <a:rPr lang="en-US" sz="2800" dirty="0">
                <a:solidFill>
                  <a:srgbClr val="002060"/>
                </a:solidFill>
              </a:rPr>
              <a:t>of the lectures (e.g. 2 hours) is </a:t>
            </a:r>
            <a:r>
              <a:rPr lang="en-US" sz="2800" b="1" dirty="0">
                <a:solidFill>
                  <a:srgbClr val="FF0000"/>
                </a:solidFill>
              </a:rPr>
              <a:t>not recommended</a:t>
            </a:r>
            <a:r>
              <a:rPr lang="en-US" sz="2800" dirty="0">
                <a:solidFill>
                  <a:srgbClr val="002060"/>
                </a:solidFill>
              </a:rPr>
              <a:t> by any means.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822FED-C1DC-4F07-A206-05A47D970A0E}"/>
              </a:ext>
            </a:extLst>
          </p:cNvPr>
          <p:cNvSpPr txBox="1"/>
          <p:nvPr/>
        </p:nvSpPr>
        <p:spPr>
          <a:xfrm>
            <a:off x="1974268" y="5212825"/>
            <a:ext cx="8243464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A335E"/>
                </a:solidFill>
                <a:effectLst/>
                <a:highlight>
                  <a:srgbClr val="FFFF00"/>
                </a:highlight>
                <a:uLnTx/>
                <a:uFillTx/>
                <a:latin typeface="Montserrat Medium"/>
                <a:ea typeface="+mn-ea"/>
              </a:rPr>
              <a:t>278 slide </a:t>
            </a:r>
            <a:r>
              <a:rPr kumimoji="0" lang="ku-Arab-IQ" sz="4000" b="1" i="0" u="none" strike="noStrike" kern="1200" cap="none" spc="0" normalizeH="0" baseline="0" noProof="0" dirty="0">
                <a:ln>
                  <a:noFill/>
                </a:ln>
                <a:solidFill>
                  <a:srgbClr val="1A335E"/>
                </a:solidFill>
                <a:effectLst/>
                <a:uLnTx/>
                <a:uFillTx/>
                <a:latin typeface="Montserrat Medium"/>
                <a:ea typeface="+mn-ea"/>
              </a:rPr>
              <a:t>بۆ تەلەبەیەکی مەرحەلە </a:t>
            </a:r>
            <a:r>
              <a:rPr lang="ar-IQ" sz="4000" b="1" dirty="0">
                <a:solidFill>
                  <a:srgbClr val="1A335E"/>
                </a:solidFill>
                <a:latin typeface="Montserrat Medium"/>
              </a:rPr>
              <a:t>***</a:t>
            </a:r>
            <a:r>
              <a:rPr kumimoji="0" lang="ku-Arab-IQ" sz="4000" b="1" i="0" u="none" strike="noStrike" kern="1200" cap="none" spc="0" normalizeH="0" baseline="0" noProof="0" dirty="0">
                <a:ln>
                  <a:noFill/>
                </a:ln>
                <a:solidFill>
                  <a:srgbClr val="1A335E"/>
                </a:solidFill>
                <a:effectLst/>
                <a:uLnTx/>
                <a:uFillTx/>
                <a:latin typeface="Montserrat Medium"/>
                <a:ea typeface="+mn-ea"/>
              </a:rPr>
              <a:t> مەعقولە؟.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A335E"/>
              </a:solidFill>
              <a:effectLst/>
              <a:uLnTx/>
              <a:uFillTx/>
              <a:latin typeface="Montserrat Medium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0DA718-3AD6-4A17-86F1-EB18BA158085}"/>
              </a:ext>
            </a:extLst>
          </p:cNvPr>
          <p:cNvSpPr txBox="1"/>
          <p:nvPr/>
        </p:nvSpPr>
        <p:spPr>
          <a:xfrm>
            <a:off x="1974268" y="3429000"/>
            <a:ext cx="8243464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A335E"/>
                </a:solidFill>
                <a:effectLst/>
                <a:uLnTx/>
                <a:uFillTx/>
                <a:latin typeface="Montserrat Medium"/>
                <a:ea typeface="+mn-ea"/>
              </a:rPr>
              <a:t>agar lecture 2h be aw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A335E"/>
                </a:solidFill>
                <a:effectLst/>
                <a:highlight>
                  <a:srgbClr val="FFFF00"/>
                </a:highlight>
                <a:uLnTx/>
                <a:uFillTx/>
                <a:latin typeface="Montserrat Medium"/>
                <a:ea typeface="+mn-ea"/>
              </a:rPr>
              <a:t>2 h u 15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A335E"/>
                </a:solidFill>
                <a:effectLst/>
                <a:highlight>
                  <a:srgbClr val="FFFF00"/>
                </a:highlight>
                <a:uLnTx/>
                <a:uFillTx/>
                <a:latin typeface="Montserrat Medium"/>
                <a:ea typeface="+mn-ea"/>
              </a:rPr>
              <a:t>daqay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A335E"/>
                </a:solidFill>
                <a:effectLst/>
                <a:highlight>
                  <a:srgbClr val="FFFF00"/>
                </a:highlight>
                <a:uLnTx/>
                <a:uFillTx/>
                <a:latin typeface="Montserrat Medium"/>
                <a:ea typeface="+mn-ea"/>
              </a:rPr>
              <a:t> pe ache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A335E"/>
                </a:solidFill>
                <a:effectLst/>
                <a:uLnTx/>
                <a:uFillTx/>
                <a:latin typeface="Montserrat Medium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798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Theological Propaganda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268" y="1464729"/>
            <a:ext cx="11190631" cy="55626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b="1" u="sng" dirty="0">
                <a:solidFill>
                  <a:srgbClr val="FF0000"/>
                </a:solidFill>
              </a:rPr>
              <a:t>There should Never be any  kind of promoting religious or political ideas in any lectures.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822FED-C1DC-4F07-A206-05A47D970A0E}"/>
              </a:ext>
            </a:extLst>
          </p:cNvPr>
          <p:cNvSpPr txBox="1"/>
          <p:nvPr/>
        </p:nvSpPr>
        <p:spPr>
          <a:xfrm>
            <a:off x="1618668" y="4731551"/>
            <a:ext cx="8243464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u-Arab-IQ" sz="4000" b="1" i="0" u="none" strike="noStrike" kern="1200" cap="none" spc="0" normalizeH="0" baseline="0" noProof="0" dirty="0">
                <a:ln>
                  <a:noFill/>
                </a:ln>
                <a:solidFill>
                  <a:srgbClr val="1A335E"/>
                </a:solidFill>
                <a:effectLst/>
                <a:uLnTx/>
                <a:uFillTx/>
                <a:latin typeface="Montserrat Medium"/>
                <a:ea typeface="+mn-ea"/>
              </a:rPr>
              <a:t>فکری دینی خۆت تێکەڵی دەرسەکە مەکە، بۆ ئەوەی هەمووی سوودمەند بێت لێت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A335E"/>
              </a:solidFill>
              <a:effectLst/>
              <a:uLnTx/>
              <a:uFillTx/>
              <a:latin typeface="Montserrat Medium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9499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79696" y="3774527"/>
            <a:ext cx="13351390" cy="1665951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Updates &amp; Regulations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81BE9A-6803-4B73-A7D0-92BD23AC2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542" y="259384"/>
            <a:ext cx="6360915" cy="1373110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AD5ABF2F-51C8-4E33-A28E-F185B6C39D4D}"/>
              </a:ext>
            </a:extLst>
          </p:cNvPr>
          <p:cNvSpPr/>
          <p:nvPr/>
        </p:nvSpPr>
        <p:spPr>
          <a:xfrm>
            <a:off x="4910666" y="2349532"/>
            <a:ext cx="2032000" cy="1540933"/>
          </a:xfrm>
          <a:prstGeom prst="flowChartConnector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76200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471772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Medical College or 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Military College?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822FED-C1DC-4F07-A206-05A47D970A0E}"/>
              </a:ext>
            </a:extLst>
          </p:cNvPr>
          <p:cNvSpPr txBox="1"/>
          <p:nvPr/>
        </p:nvSpPr>
        <p:spPr>
          <a:xfrm>
            <a:off x="2392988" y="5399092"/>
            <a:ext cx="6581679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u-Arab-IQ" sz="4000" b="1" i="0" u="none" strike="noStrike" kern="1200" cap="none" spc="0" normalizeH="0" baseline="0" noProof="0" dirty="0">
                <a:ln>
                  <a:noFill/>
                </a:ln>
                <a:solidFill>
                  <a:srgbClr val="1A335E"/>
                </a:solidFill>
                <a:effectLst/>
                <a:uLnTx/>
                <a:uFillTx/>
                <a:latin typeface="Montserrat Medium"/>
                <a:ea typeface="+mn-ea"/>
              </a:rPr>
              <a:t>هەڵسوکەوتی زۆر سەیرە لەگەڵ تەلەبە ئەڵێی </a:t>
            </a:r>
            <a:r>
              <a:rPr kumimoji="0" lang="ku-Arab-IQ" sz="4000" b="1" i="0" u="none" strike="noStrike" kern="1200" cap="none" spc="0" normalizeH="0" baseline="0" noProof="0" dirty="0">
                <a:ln>
                  <a:noFill/>
                </a:ln>
                <a:solidFill>
                  <a:srgbClr val="1A335E"/>
                </a:solidFill>
                <a:effectLst/>
                <a:highlight>
                  <a:srgbClr val="FFFF00"/>
                </a:highlight>
                <a:uLnTx/>
                <a:uFillTx/>
                <a:latin typeface="Montserrat Medium"/>
                <a:ea typeface="+mn-ea"/>
              </a:rPr>
              <a:t>کولیەی عەسکەرییە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A335E"/>
              </a:solidFill>
              <a:effectLst/>
              <a:highlight>
                <a:srgbClr val="FFFF00"/>
              </a:highlight>
              <a:uLnTx/>
              <a:uFillTx/>
              <a:latin typeface="Montserrat Medium"/>
              <a:ea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A36B85-B4E7-416B-810E-0EAF0929E51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988" y="1464522"/>
            <a:ext cx="6429279" cy="359968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968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Act of 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Misconduct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822FED-C1DC-4F07-A206-05A47D970A0E}"/>
              </a:ext>
            </a:extLst>
          </p:cNvPr>
          <p:cNvSpPr txBox="1"/>
          <p:nvPr/>
        </p:nvSpPr>
        <p:spPr>
          <a:xfrm>
            <a:off x="253999" y="3777291"/>
            <a:ext cx="6925733" cy="19389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u-Arab-IQ" sz="4000" b="1" i="0" u="none" strike="noStrike" kern="1200" cap="none" spc="0" normalizeH="0" baseline="0" noProof="0" dirty="0">
                <a:ln>
                  <a:noFill/>
                </a:ln>
                <a:solidFill>
                  <a:srgbClr val="1A335E"/>
                </a:solidFill>
                <a:effectLst/>
                <a:uLnTx/>
                <a:uFillTx/>
                <a:latin typeface="Montserrat Medium"/>
                <a:ea typeface="+mn-ea"/>
              </a:rPr>
              <a:t>پێویستە </a:t>
            </a:r>
            <a:r>
              <a:rPr kumimoji="0" lang="ku-Arab-IQ" sz="4000" b="1" i="0" u="none" strike="noStrike" kern="1200" cap="none" spc="0" normalizeH="0" baseline="0" noProof="0" dirty="0">
                <a:ln>
                  <a:noFill/>
                </a:ln>
                <a:solidFill>
                  <a:srgbClr val="1A335E"/>
                </a:solidFill>
                <a:effectLst/>
                <a:highlight>
                  <a:srgbClr val="FFFF00"/>
                </a:highlight>
                <a:uLnTx/>
                <a:uFillTx/>
                <a:latin typeface="Montserrat Medium"/>
                <a:ea typeface="+mn-ea"/>
              </a:rPr>
              <a:t>جگەرەکێشان لەناو ژووری وانەوتنەوە قەدەغەبێت</a:t>
            </a:r>
            <a:r>
              <a:rPr kumimoji="0" lang="ku-Arab-IQ" sz="4000" b="1" i="0" u="none" strike="noStrike" kern="1200" cap="none" spc="0" normalizeH="0" baseline="0" noProof="0" dirty="0">
                <a:ln>
                  <a:noFill/>
                </a:ln>
                <a:solidFill>
                  <a:srgbClr val="1A335E"/>
                </a:solidFill>
                <a:effectLst/>
                <a:uLnTx/>
                <a:uFillTx/>
                <a:latin typeface="Montserrat Medium"/>
                <a:ea typeface="+mn-ea"/>
              </a:rPr>
              <a:t>، ناکرێت دکتۆر لەکاتی وانەوتنەوەدا جگەرە بکێشێت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A335E"/>
              </a:solidFill>
              <a:effectLst/>
              <a:uLnTx/>
              <a:uFillTx/>
              <a:latin typeface="Montserrat Medium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FCC915-AB1D-420B-923D-D597401EB6AC}"/>
              </a:ext>
            </a:extLst>
          </p:cNvPr>
          <p:cNvSpPr txBox="1"/>
          <p:nvPr/>
        </p:nvSpPr>
        <p:spPr>
          <a:xfrm>
            <a:off x="253999" y="2105561"/>
            <a:ext cx="6925733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u-Arab-IQ" sz="4000" b="1" i="0" u="none" strike="noStrike" kern="1200" cap="none" spc="0" normalizeH="0" baseline="0" noProof="0" dirty="0">
                <a:ln>
                  <a:noFill/>
                </a:ln>
                <a:solidFill>
                  <a:srgbClr val="1A335E"/>
                </a:solidFill>
                <a:effectLst/>
                <a:uLnTx/>
                <a:uFillTx/>
                <a:latin typeface="Montserrat Medium"/>
                <a:ea typeface="+mn-ea"/>
              </a:rPr>
              <a:t>له‌ كاتی موحازه‌ره‌یا </a:t>
            </a:r>
            <a:r>
              <a:rPr kumimoji="0" lang="ku-Arab-IQ" sz="4000" b="1" i="0" u="none" strike="noStrike" kern="1200" cap="none" spc="0" normalizeH="0" baseline="0" noProof="0" dirty="0">
                <a:ln>
                  <a:noFill/>
                </a:ln>
                <a:solidFill>
                  <a:srgbClr val="1A335E"/>
                </a:solidFill>
                <a:effectLst/>
                <a:highlight>
                  <a:srgbClr val="FFFF00"/>
                </a:highlight>
                <a:uLnTx/>
                <a:uFillTx/>
                <a:latin typeface="Montserrat Medium"/>
                <a:ea typeface="+mn-ea"/>
              </a:rPr>
              <a:t>جگه‌ره‌ ئه‌كێشێت </a:t>
            </a:r>
            <a:r>
              <a:rPr kumimoji="0" lang="ku-Arab-IQ" sz="4000" b="1" i="0" u="none" strike="noStrike" kern="1200" cap="none" spc="0" normalizeH="0" baseline="0" noProof="0" dirty="0">
                <a:ln>
                  <a:noFill/>
                </a:ln>
                <a:solidFill>
                  <a:srgbClr val="1A335E"/>
                </a:solidFill>
                <a:effectLst/>
                <a:uLnTx/>
                <a:uFillTx/>
                <a:latin typeface="Montserrat Medium"/>
                <a:ea typeface="+mn-ea"/>
              </a:rPr>
              <a:t>و حساب بۆ ته‌له‌به‌ ناكا كه‌ پێی ناخۆشه‌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A335E"/>
              </a:solidFill>
              <a:effectLst/>
              <a:uLnTx/>
              <a:uFillTx/>
              <a:latin typeface="Montserrat Medium"/>
              <a:ea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13EE72-CF31-4C3F-8B9F-2DDFCCC944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r="15278"/>
          <a:stretch/>
        </p:blipFill>
        <p:spPr>
          <a:xfrm>
            <a:off x="7484532" y="2105561"/>
            <a:ext cx="4334933" cy="361072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755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Being Desperate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902" y="1159929"/>
            <a:ext cx="11190631" cy="55626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</a:rPr>
              <a:t>The </a:t>
            </a:r>
            <a:r>
              <a:rPr lang="en-US" sz="3200" b="1" dirty="0">
                <a:solidFill>
                  <a:srgbClr val="00B050"/>
                </a:solidFill>
              </a:rPr>
              <a:t>comments rate </a:t>
            </a:r>
            <a:r>
              <a:rPr lang="en-US" sz="3200" dirty="0">
                <a:solidFill>
                  <a:srgbClr val="002060"/>
                </a:solidFill>
              </a:rPr>
              <a:t>has </a:t>
            </a:r>
            <a:r>
              <a:rPr lang="en-US" sz="3200" b="1" dirty="0">
                <a:solidFill>
                  <a:srgbClr val="FF0000"/>
                </a:solidFill>
              </a:rPr>
              <a:t>decreased significantly </a:t>
            </a:r>
            <a:r>
              <a:rPr lang="en-US" sz="3200" dirty="0">
                <a:solidFill>
                  <a:srgbClr val="002060"/>
                </a:solidFill>
              </a:rPr>
              <a:t>in comparison to previous years which is a sign that </a:t>
            </a:r>
            <a:r>
              <a:rPr lang="en-US" sz="3200" b="1" dirty="0">
                <a:solidFill>
                  <a:srgbClr val="00B050"/>
                </a:solidFill>
              </a:rPr>
              <a:t>students</a:t>
            </a:r>
            <a:r>
              <a:rPr lang="en-US" sz="3200" dirty="0">
                <a:solidFill>
                  <a:srgbClr val="002060"/>
                </a:solidFill>
              </a:rPr>
              <a:t> are </a:t>
            </a:r>
            <a:r>
              <a:rPr lang="en-US" sz="3200" b="1" dirty="0">
                <a:solidFill>
                  <a:srgbClr val="FF0000"/>
                </a:solidFill>
              </a:rPr>
              <a:t>getting hopeless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51F93-CD40-498F-B790-1D3EBA0F1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9" y="3429000"/>
            <a:ext cx="4879305" cy="329353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07646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7421-2E1B-42B0-8D3B-C0BEADC28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767" y="-163513"/>
            <a:ext cx="6140233" cy="16891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434B9-EF23-4594-8568-102B0ADB0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449" y="2187574"/>
            <a:ext cx="11122351" cy="4351338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Lecturers : </a:t>
            </a:r>
            <a:r>
              <a:rPr lang="en-US" dirty="0"/>
              <a:t>We use the comments to </a:t>
            </a:r>
            <a:r>
              <a:rPr lang="en-US" b="1" dirty="0">
                <a:solidFill>
                  <a:srgbClr val="0070C0"/>
                </a:solidFill>
              </a:rPr>
              <a:t>improve  ourselves.</a:t>
            </a:r>
          </a:p>
          <a:p>
            <a:endParaRPr lang="en-US" dirty="0"/>
          </a:p>
          <a:p>
            <a:r>
              <a:rPr lang="en-US" b="1" dirty="0">
                <a:solidFill>
                  <a:srgbClr val="00B050"/>
                </a:solidFill>
              </a:rPr>
              <a:t>Students : </a:t>
            </a:r>
            <a:r>
              <a:rPr lang="en-US" dirty="0"/>
              <a:t>Your voice is </a:t>
            </a:r>
            <a:r>
              <a:rPr lang="en-US" b="1" dirty="0">
                <a:solidFill>
                  <a:srgbClr val="0070C0"/>
                </a:solidFill>
              </a:rPr>
              <a:t>heard.</a:t>
            </a:r>
          </a:p>
          <a:p>
            <a:endParaRPr lang="ar-IQ" dirty="0"/>
          </a:p>
          <a:p>
            <a:pPr>
              <a:lnSpc>
                <a:spcPct val="150000"/>
              </a:lnSpc>
            </a:pPr>
            <a:r>
              <a:rPr lang="en-US" dirty="0"/>
              <a:t>Despite all the </a:t>
            </a:r>
            <a:r>
              <a:rPr lang="en-US" b="1" dirty="0">
                <a:solidFill>
                  <a:srgbClr val="FF0000"/>
                </a:solidFill>
              </a:rPr>
              <a:t>shortcomings,</a:t>
            </a:r>
            <a:r>
              <a:rPr lang="en-US" dirty="0"/>
              <a:t> </a:t>
            </a:r>
            <a:r>
              <a:rPr lang="en-US" b="1" dirty="0">
                <a:solidFill>
                  <a:srgbClr val="0070C0"/>
                </a:solidFill>
              </a:rPr>
              <a:t>all lecturers passed students feedback</a:t>
            </a:r>
            <a:r>
              <a:rPr lang="en-US" dirty="0"/>
              <a:t> and the students did not fail anyone.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</a:rPr>
              <a:t>Some</a:t>
            </a:r>
            <a:r>
              <a:rPr lang="en-US" dirty="0"/>
              <a:t> do </a:t>
            </a:r>
            <a:r>
              <a:rPr lang="en-US" b="1" dirty="0">
                <a:solidFill>
                  <a:srgbClr val="00B050"/>
                </a:solidFill>
              </a:rPr>
              <a:t>everything</a:t>
            </a:r>
            <a:r>
              <a:rPr lang="en-US" dirty="0"/>
              <a:t> while </a:t>
            </a:r>
            <a:r>
              <a:rPr lang="en-US" b="1" dirty="0">
                <a:solidFill>
                  <a:srgbClr val="FF0000"/>
                </a:solidFill>
              </a:rPr>
              <a:t>others</a:t>
            </a:r>
            <a:r>
              <a:rPr lang="en-US" dirty="0"/>
              <a:t> do </a:t>
            </a:r>
            <a:r>
              <a:rPr lang="en-US" b="1" dirty="0">
                <a:solidFill>
                  <a:srgbClr val="FF0000"/>
                </a:solidFill>
              </a:rPr>
              <a:t>nothing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76A72-EF80-4C26-9CE1-51EF14461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903F-27A4-41B0-8E4F-1B5E9D8FF92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2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9251" y="1609860"/>
            <a:ext cx="9659155" cy="2646878"/>
          </a:xfrm>
          <a:prstGeom prst="rect">
            <a:avLst/>
          </a:prstGeom>
          <a:noFill/>
          <a:ln w="762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Vijaya" panose="020B0604020202020204" pitchFamily="34" charset="0"/>
                <a:ea typeface="+mn-ea"/>
                <a:cs typeface="Vijaya" panose="020B0604020202020204" pitchFamily="34" charset="0"/>
              </a:rPr>
              <a:t> </a:t>
            </a:r>
            <a:r>
              <a:rPr kumimoji="0" lang="en-US" sz="11500" b="1" i="0" u="none" strike="noStrike" kern="120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Vijaya" panose="020B0604020202020204" pitchFamily="34" charset="0"/>
                <a:ea typeface="+mn-ea"/>
                <a:cs typeface="Vijaya" panose="020B0604020202020204" pitchFamily="34" charset="0"/>
              </a:rPr>
              <a:t>Thank  You</a:t>
            </a:r>
          </a:p>
        </p:txBody>
      </p:sp>
    </p:spTree>
    <p:extLst>
      <p:ext uri="{BB962C8B-B14F-4D97-AF65-F5344CB8AC3E}">
        <p14:creationId xmlns:p14="http://schemas.microsoft.com/office/powerpoint/2010/main" val="2527760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Official Quality Assurance 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News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268" y="1349772"/>
            <a:ext cx="10603732" cy="51053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Any </a:t>
            </a:r>
            <a:r>
              <a:rPr lang="en-US" sz="2800" b="1" dirty="0">
                <a:solidFill>
                  <a:srgbClr val="0070C0"/>
                </a:solidFill>
              </a:rPr>
              <a:t>activities, duties or updates </a:t>
            </a:r>
            <a:r>
              <a:rPr lang="en-US" sz="2800" dirty="0">
                <a:solidFill>
                  <a:srgbClr val="002060"/>
                </a:solidFill>
              </a:rPr>
              <a:t>regarding TQA will be posted in the </a:t>
            </a:r>
            <a:r>
              <a:rPr lang="en-US" sz="2800" b="1" dirty="0">
                <a:solidFill>
                  <a:srgbClr val="00B050"/>
                </a:solidFill>
              </a:rPr>
              <a:t>news tab </a:t>
            </a:r>
            <a:r>
              <a:rPr lang="en-US" sz="2800" dirty="0">
                <a:solidFill>
                  <a:srgbClr val="002060"/>
                </a:solidFill>
              </a:rPr>
              <a:t>of the lecturers accounts.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60F896-48C4-4D40-A012-22C699513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53" b="5055"/>
          <a:stretch/>
        </p:blipFill>
        <p:spPr>
          <a:xfrm>
            <a:off x="755267" y="2794000"/>
            <a:ext cx="10425734" cy="396670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876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Official Quality Assurance 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News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268" y="1349772"/>
            <a:ext cx="10603732" cy="51053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Any </a:t>
            </a:r>
            <a:r>
              <a:rPr lang="en-US" sz="2800" b="1" dirty="0">
                <a:solidFill>
                  <a:srgbClr val="0070C0"/>
                </a:solidFill>
              </a:rPr>
              <a:t>activities, duties or updates </a:t>
            </a:r>
            <a:r>
              <a:rPr lang="en-US" sz="2800" dirty="0">
                <a:solidFill>
                  <a:srgbClr val="002060"/>
                </a:solidFill>
              </a:rPr>
              <a:t>regarding TQA will be posted in the </a:t>
            </a:r>
            <a:r>
              <a:rPr lang="en-US" sz="2800" b="1" dirty="0">
                <a:solidFill>
                  <a:srgbClr val="00B050"/>
                </a:solidFill>
              </a:rPr>
              <a:t>news tab </a:t>
            </a:r>
            <a:r>
              <a:rPr lang="en-US" sz="2800" dirty="0">
                <a:solidFill>
                  <a:srgbClr val="002060"/>
                </a:solidFill>
              </a:rPr>
              <a:t>of the lecturers accounts.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AEFCE-A4F8-405F-9BAB-626B5E162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99" y="2683322"/>
            <a:ext cx="9703567" cy="408154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9730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F934D1-98BB-48A4-AD7B-4863F5C03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63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Requesting TQA Report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for Promotion</a:t>
            </a:r>
            <a:endParaRPr lang="en-US" sz="5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268" y="1349772"/>
            <a:ext cx="10603732" cy="51053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In order to applying for </a:t>
            </a:r>
            <a:r>
              <a:rPr lang="en-US" sz="2800" b="1" dirty="0">
                <a:solidFill>
                  <a:srgbClr val="00B050"/>
                </a:solidFill>
              </a:rPr>
              <a:t>scientific promotion </a:t>
            </a:r>
            <a:r>
              <a:rPr lang="en-US" sz="2800" dirty="0">
                <a:solidFill>
                  <a:srgbClr val="002060"/>
                </a:solidFill>
              </a:rPr>
              <a:t>its </a:t>
            </a:r>
            <a:r>
              <a:rPr lang="en-US" sz="2800" b="1" dirty="0">
                <a:solidFill>
                  <a:srgbClr val="FF0000"/>
                </a:solidFill>
              </a:rPr>
              <a:t>mandatory</a:t>
            </a:r>
            <a:r>
              <a:rPr lang="en-US" sz="2800" dirty="0">
                <a:solidFill>
                  <a:srgbClr val="002060"/>
                </a:solidFill>
              </a:rPr>
              <a:t> to </a:t>
            </a:r>
            <a:r>
              <a:rPr lang="en-US" sz="2800" b="1" dirty="0">
                <a:solidFill>
                  <a:srgbClr val="00B050"/>
                </a:solidFill>
              </a:rPr>
              <a:t>pass all the TQA </a:t>
            </a:r>
            <a:r>
              <a:rPr lang="en-US" sz="2800" dirty="0">
                <a:solidFill>
                  <a:srgbClr val="002060"/>
                </a:solidFill>
              </a:rPr>
              <a:t>parameters as follows: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5F904E-83D6-4393-98F5-B8E5D1A35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98" b="1"/>
          <a:stretch/>
        </p:blipFill>
        <p:spPr>
          <a:xfrm>
            <a:off x="1146466" y="2913853"/>
            <a:ext cx="10285159" cy="369503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934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68" y="135469"/>
            <a:ext cx="11614732" cy="99417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Requesting TQA Report 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 Promotion</a:t>
            </a:r>
            <a:endParaRPr lang="en-US" sz="5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868" y="1617132"/>
            <a:ext cx="4756732" cy="55626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Requesting the </a:t>
            </a:r>
            <a:r>
              <a:rPr lang="en-US" sz="2800" b="1" dirty="0">
                <a:solidFill>
                  <a:srgbClr val="0070C0"/>
                </a:solidFill>
              </a:rPr>
              <a:t>TQA reports </a:t>
            </a:r>
            <a:r>
              <a:rPr lang="en-US" sz="2800" dirty="0">
                <a:solidFill>
                  <a:srgbClr val="002060"/>
                </a:solidFill>
              </a:rPr>
              <a:t>is </a:t>
            </a:r>
            <a:r>
              <a:rPr lang="en-US" sz="2800" b="1" dirty="0">
                <a:solidFill>
                  <a:srgbClr val="FF0000"/>
                </a:solidFill>
              </a:rPr>
              <a:t>only available online</a:t>
            </a:r>
            <a:r>
              <a:rPr lang="en-US" sz="2800" dirty="0">
                <a:solidFill>
                  <a:srgbClr val="002060"/>
                </a:solidFill>
              </a:rPr>
              <a:t> using the form below </a:t>
            </a:r>
            <a:r>
              <a:rPr lang="en-US" sz="2800" dirty="0">
                <a:solidFill>
                  <a:srgbClr val="002060"/>
                </a:solidFill>
                <a:hlinkClick r:id="rId3"/>
              </a:rPr>
              <a:t>(link in comment box</a:t>
            </a:r>
            <a:r>
              <a:rPr lang="en-US" sz="2800" dirty="0">
                <a:solidFill>
                  <a:srgbClr val="002060"/>
                </a:solidFill>
              </a:rPr>
              <a:t>):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694917-DD82-4B87-B041-328E754266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139"/>
          <a:stretch/>
        </p:blipFill>
        <p:spPr>
          <a:xfrm>
            <a:off x="5117418" y="1307851"/>
            <a:ext cx="6903714" cy="541468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6191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1A335E"/>
      </a:dk1>
      <a:lt1>
        <a:sysClr val="window" lastClr="FFFFFF"/>
      </a:lt1>
      <a:dk2>
        <a:srgbClr val="1A335E"/>
      </a:dk2>
      <a:lt2>
        <a:srgbClr val="E7E6E6"/>
      </a:lt2>
      <a:accent1>
        <a:srgbClr val="222A35"/>
      </a:accent1>
      <a:accent2>
        <a:srgbClr val="1F3864"/>
      </a:accent2>
      <a:accent3>
        <a:srgbClr val="2F5496"/>
      </a:accent3>
      <a:accent4>
        <a:srgbClr val="8EAADB"/>
      </a:accent4>
      <a:accent5>
        <a:srgbClr val="B4C6E7"/>
      </a:accent5>
      <a:accent6>
        <a:srgbClr val="D9E2F3"/>
      </a:accent6>
      <a:hlink>
        <a:srgbClr val="4472C4"/>
      </a:hlink>
      <a:folHlink>
        <a:srgbClr val="7030A0"/>
      </a:folHlink>
    </a:clrScheme>
    <a:fontScheme name="KUST Fonts">
      <a:majorFont>
        <a:latin typeface="Bebas Neue"/>
        <a:ea typeface=""/>
        <a:cs typeface="Bahij Janna"/>
      </a:majorFont>
      <a:minorFont>
        <a:latin typeface="Montserrat Medium"/>
        <a:ea typeface=""/>
        <a:cs typeface="Bahij Jann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Autofit/>
      </a:bodyPr>
      <a:lstStyle>
        <a:defPPr algn="l">
          <a:defRPr sz="3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Custom 5">
      <a:dk1>
        <a:srgbClr val="1A335E"/>
      </a:dk1>
      <a:lt1>
        <a:sysClr val="window" lastClr="FFFFFF"/>
      </a:lt1>
      <a:dk2>
        <a:srgbClr val="1A335E"/>
      </a:dk2>
      <a:lt2>
        <a:srgbClr val="E7E6E6"/>
      </a:lt2>
      <a:accent1>
        <a:srgbClr val="222A35"/>
      </a:accent1>
      <a:accent2>
        <a:srgbClr val="1F3864"/>
      </a:accent2>
      <a:accent3>
        <a:srgbClr val="2F5496"/>
      </a:accent3>
      <a:accent4>
        <a:srgbClr val="8EAADB"/>
      </a:accent4>
      <a:accent5>
        <a:srgbClr val="B4C6E7"/>
      </a:accent5>
      <a:accent6>
        <a:srgbClr val="D9E2F3"/>
      </a:accent6>
      <a:hlink>
        <a:srgbClr val="4472C4"/>
      </a:hlink>
      <a:folHlink>
        <a:srgbClr val="7030A0"/>
      </a:folHlink>
    </a:clrScheme>
    <a:fontScheme name="KUST Fonts">
      <a:majorFont>
        <a:latin typeface="Bebas Neue"/>
        <a:ea typeface=""/>
        <a:cs typeface="Bahij Janna"/>
      </a:majorFont>
      <a:minorFont>
        <a:latin typeface="Montserrat Medium"/>
        <a:ea typeface=""/>
        <a:cs typeface="Bahij Jann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Autofit/>
      </a:bodyPr>
      <a:lstStyle>
        <a:defPPr algn="l">
          <a:defRPr sz="3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10662</TotalTime>
  <Words>1143</Words>
  <Application>Microsoft Office PowerPoint</Application>
  <PresentationFormat>Widescreen</PresentationFormat>
  <Paragraphs>179</Paragraphs>
  <Slides>44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Arial</vt:lpstr>
      <vt:lpstr>Bahij Janna</vt:lpstr>
      <vt:lpstr>Bebas Neue</vt:lpstr>
      <vt:lpstr>Calibri</vt:lpstr>
      <vt:lpstr>Calibri Light</vt:lpstr>
      <vt:lpstr>Montserrat Medium</vt:lpstr>
      <vt:lpstr>Times New Roman</vt:lpstr>
      <vt:lpstr>Vijaya</vt:lpstr>
      <vt:lpstr>Office Theme</vt:lpstr>
      <vt:lpstr>3_Office Theme</vt:lpstr>
      <vt:lpstr>4_Office Theme</vt:lpstr>
      <vt:lpstr>1_Office Theme</vt:lpstr>
      <vt:lpstr>The Yearly Teaching Quality Assurance Orientation Workshop (2023 -2024) </vt:lpstr>
      <vt:lpstr>Workshop Outline</vt:lpstr>
      <vt:lpstr>Workshop Objectives</vt:lpstr>
      <vt:lpstr>General Updates &amp; Regulations</vt:lpstr>
      <vt:lpstr>Official Quality Assurance News Update</vt:lpstr>
      <vt:lpstr>Official Quality Assurance News Update</vt:lpstr>
      <vt:lpstr>PowerPoint Presentation</vt:lpstr>
      <vt:lpstr>Requesting TQA Report for Promotion</vt:lpstr>
      <vt:lpstr>Requesting TQA Report for Promotion</vt:lpstr>
      <vt:lpstr>Requesting TQA Report for Promotion</vt:lpstr>
      <vt:lpstr>Requesting TQA Report for Promotion</vt:lpstr>
      <vt:lpstr>Requesting TQA Report for Promotion</vt:lpstr>
      <vt:lpstr>Google Classrooms</vt:lpstr>
      <vt:lpstr>Google Classrooms</vt:lpstr>
      <vt:lpstr>Not Participating in the TQA System</vt:lpstr>
      <vt:lpstr>PowerPoint Presentation</vt:lpstr>
      <vt:lpstr>Continues Academic Development </vt:lpstr>
      <vt:lpstr>CAD Points Requirements (Same)</vt:lpstr>
      <vt:lpstr>Types of CAD Points (Same)</vt:lpstr>
      <vt:lpstr>Publications Proof (Changed)</vt:lpstr>
      <vt:lpstr> PhD Student?</vt:lpstr>
      <vt:lpstr>PowerPoint Presentation</vt:lpstr>
      <vt:lpstr>PowerPoint Presentation</vt:lpstr>
      <vt:lpstr> Reviewing Articles</vt:lpstr>
      <vt:lpstr>PowerPoint Presentation</vt:lpstr>
      <vt:lpstr>Online Activities</vt:lpstr>
      <vt:lpstr>Online Activities</vt:lpstr>
      <vt:lpstr>Online Activities</vt:lpstr>
      <vt:lpstr>Focal points</vt:lpstr>
      <vt:lpstr>Students Feedback 2022-2023</vt:lpstr>
      <vt:lpstr>PowerPoint Presentation</vt:lpstr>
      <vt:lpstr>PowerPoint Presentation</vt:lpstr>
      <vt:lpstr>PowerPoint Presentation</vt:lpstr>
      <vt:lpstr>Before the Students Feedback</vt:lpstr>
      <vt:lpstr>Irrelevant Students Feedback Questions</vt:lpstr>
      <vt:lpstr>To Do or Not To Do</vt:lpstr>
      <vt:lpstr>Discouraging Students From Contribution</vt:lpstr>
      <vt:lpstr>Slides Number and Time Limit</vt:lpstr>
      <vt:lpstr>Theological Propaganda</vt:lpstr>
      <vt:lpstr>Medical College or Military College?</vt:lpstr>
      <vt:lpstr>Act of Misconduct</vt:lpstr>
      <vt:lpstr>Being Desperate</vt:lpstr>
      <vt:lpstr>Final Message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Sanya</dc:creator>
  <cp:lastModifiedBy>Maher</cp:lastModifiedBy>
  <cp:revision>1141</cp:revision>
  <dcterms:created xsi:type="dcterms:W3CDTF">2021-10-05T05:06:39Z</dcterms:created>
  <dcterms:modified xsi:type="dcterms:W3CDTF">2024-01-26T14:36:14Z</dcterms:modified>
</cp:coreProperties>
</file>